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68" r:id="rId2"/>
    <p:sldId id="271" r:id="rId3"/>
    <p:sldId id="273" r:id="rId4"/>
    <p:sldId id="257" r:id="rId5"/>
    <p:sldId id="259" r:id="rId6"/>
    <p:sldId id="272" r:id="rId7"/>
    <p:sldId id="269" r:id="rId8"/>
    <p:sldId id="278" r:id="rId9"/>
    <p:sldId id="276" r:id="rId10"/>
    <p:sldId id="277" r:id="rId11"/>
    <p:sldId id="260" r:id="rId12"/>
    <p:sldId id="261" r:id="rId13"/>
    <p:sldId id="262" r:id="rId14"/>
    <p:sldId id="263" r:id="rId15"/>
    <p:sldId id="264" r:id="rId16"/>
    <p:sldId id="267" r:id="rId17"/>
    <p:sldId id="266" r:id="rId18"/>
    <p:sldId id="275" r:id="rId19"/>
    <p:sldId id="265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FF33"/>
    <a:srgbClr val="180799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9B22F-F44F-44CB-B404-1C244B6E3DAA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76DD99-E298-4D7A-8B70-ED74BDDAFD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DD99-E298-4D7A-8B70-ED74BDDAFD0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76DD99-E298-4D7A-8B70-ED74BDDAFD0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18-05-2013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18-05-2013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sitey.com/2008/Products/Content/Include/PVOTH/1/1/launch.php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52800" y="1524000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40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BD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bn-BD" sz="40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5" name="Picture 4" descr="tulipsandprimroses1.jpg"/>
          <p:cNvPicPr>
            <a:picLocks noChangeAspect="1"/>
          </p:cNvPicPr>
          <p:nvPr/>
        </p:nvPicPr>
        <p:blipFill>
          <a:blip r:embed="rId2" cstate="print"/>
          <a:srcRect r="1993" b="1667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38400" y="1600200"/>
            <a:ext cx="4648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1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BD" sz="13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bn-BD" sz="13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bn-BD" sz="1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Beautiful_River_Wallpaper_aesl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1150" y="425971"/>
            <a:ext cx="8917900" cy="31700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softEdge rad="317500"/>
          </a:effectLst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ঠ</a:t>
            </a:r>
            <a:r>
              <a:rPr lang="en-US" sz="5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রিচিতি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669722"/>
            <a:ext cx="8458200" cy="286232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রিচিতি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</a:p>
          <a:p>
            <a:pPr algn="ctr"/>
            <a:r>
              <a:rPr lang="en-US" sz="3000" dirty="0" smtClean="0">
                <a:latin typeface="NikoshBAN" pitchFamily="2" charset="0"/>
                <a:cs typeface="NikoshBAN" pitchFamily="2" charset="0"/>
              </a:rPr>
              <a:t>			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মোহা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রেজা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     </a:t>
            </a:r>
          </a:p>
          <a:p>
            <a:pPr algn="ctr"/>
            <a:r>
              <a:rPr lang="en-US" sz="3000" dirty="0" smtClean="0">
                <a:latin typeface="NikoshBAN" pitchFamily="2" charset="0"/>
                <a:cs typeface="NikoshBAN" pitchFamily="2" charset="0"/>
              </a:rPr>
              <a:t>				 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000" dirty="0" smtClean="0">
                <a:latin typeface="NikoshBAN" pitchFamily="2" charset="0"/>
                <a:cs typeface="NikoshBAN" pitchFamily="2" charset="0"/>
              </a:rPr>
              <a:t>	 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কানারহাট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সর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প্রাথ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000" dirty="0"/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ich\Documents\eslkidsworld.com\clip art\Landscapes\Landscapes (Ci - Cr)\Crossroads 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0350" cy="687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5" name="Rectangle 4"/>
          <p:cNvSpPr/>
          <p:nvPr/>
        </p:nvSpPr>
        <p:spPr>
          <a:xfrm>
            <a:off x="2455608" y="2880852"/>
            <a:ext cx="42822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</a:rPr>
              <a:t>www.youtube.com/watch?v=00qoDD5UeTY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182940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9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7896" y="3261232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 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solidFill>
                  <a:schemeClr val="bg1"/>
                </a:solidFill>
              </a:rPr>
              <a:t>youtube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থাকায়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link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হয়নি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evel 119"/>
          <p:cNvSpPr/>
          <p:nvPr/>
        </p:nvSpPr>
        <p:spPr>
          <a:xfrm>
            <a:off x="700790" y="806970"/>
            <a:ext cx="7848600" cy="5257800"/>
          </a:xfrm>
          <a:prstGeom prst="bevel">
            <a:avLst>
              <a:gd name="adj" fmla="val 508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1" name="Table 120"/>
          <p:cNvGraphicFramePr>
            <a:graphicFrameLocks noGrp="1"/>
          </p:cNvGraphicFramePr>
          <p:nvPr/>
        </p:nvGraphicFramePr>
        <p:xfrm>
          <a:off x="1081790" y="1146750"/>
          <a:ext cx="7086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6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2" name="Rectangle 121"/>
          <p:cNvSpPr/>
          <p:nvPr/>
        </p:nvSpPr>
        <p:spPr>
          <a:xfrm>
            <a:off x="1234190" y="130040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964960" y="130040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2652010" y="130040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3361540" y="129915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4071070" y="129790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4780600" y="129665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5490130" y="129540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6199660" y="129415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6909190" y="129290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618720" y="1291650"/>
            <a:ext cx="395990" cy="366010"/>
          </a:xfrm>
          <a:prstGeom prst="rect">
            <a:avLst/>
          </a:prstGeom>
          <a:solidFill>
            <a:schemeClr val="accent6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/>
          <p:cNvSpPr txBox="1"/>
          <p:nvPr/>
        </p:nvSpPr>
        <p:spPr>
          <a:xfrm>
            <a:off x="4129790" y="1901309"/>
            <a:ext cx="10668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দশ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4282190" y="3120450"/>
            <a:ext cx="821960" cy="707886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6510730" y="5057930"/>
            <a:ext cx="1066800" cy="707886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0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725120" y="5074219"/>
            <a:ext cx="1066800" cy="707886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1612690" y="4557010"/>
            <a:ext cx="1312890" cy="609600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bliqueBottomLef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দশক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6417040" y="4542020"/>
            <a:ext cx="1312890" cy="609600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bliqueBottomLef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172" name="Straight Arrow Connector 171"/>
          <p:cNvCxnSpPr>
            <a:endCxn id="159" idx="3"/>
          </p:cNvCxnSpPr>
          <p:nvPr/>
        </p:nvCxnSpPr>
        <p:spPr>
          <a:xfrm flipH="1">
            <a:off x="2925580" y="3914930"/>
            <a:ext cx="1767590" cy="946880"/>
          </a:xfrm>
          <a:prstGeom prst="straightConnector1">
            <a:avLst/>
          </a:prstGeom>
          <a:ln w="63500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>
            <a:off x="4693170" y="3918276"/>
            <a:ext cx="1723870" cy="1018484"/>
          </a:xfrm>
          <a:prstGeom prst="straightConnector1">
            <a:avLst/>
          </a:prstGeom>
          <a:ln w="63500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>
            <a:off x="4663190" y="2681990"/>
            <a:ext cx="0" cy="366010"/>
          </a:xfrm>
          <a:prstGeom prst="straightConnector1">
            <a:avLst/>
          </a:prstGeom>
          <a:ln w="38100" cmpd="dbl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33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50" grpId="0" animBg="1"/>
      <p:bldP spid="152" grpId="0" animBg="1"/>
      <p:bldP spid="154" grpId="0" animBg="1"/>
      <p:bldP spid="153" grpId="0" animBg="1"/>
      <p:bldP spid="159" grpId="0" animBg="1"/>
      <p:bldP spid="1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381000" y="683300"/>
            <a:ext cx="8305800" cy="5410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1" name="Table 120"/>
          <p:cNvGraphicFramePr>
            <a:graphicFrameLocks noGrp="1"/>
          </p:cNvGraphicFramePr>
          <p:nvPr/>
        </p:nvGraphicFramePr>
        <p:xfrm>
          <a:off x="692050" y="1026830"/>
          <a:ext cx="7086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6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2" name="Rectangle 121"/>
          <p:cNvSpPr/>
          <p:nvPr/>
        </p:nvSpPr>
        <p:spPr>
          <a:xfrm>
            <a:off x="844450" y="118048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575220" y="118048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/>
          <p:cNvSpPr/>
          <p:nvPr/>
        </p:nvSpPr>
        <p:spPr>
          <a:xfrm>
            <a:off x="2262270" y="118048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2971800" y="117923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3681330" y="117798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/>
          <p:cNvSpPr/>
          <p:nvPr/>
        </p:nvSpPr>
        <p:spPr>
          <a:xfrm>
            <a:off x="4390860" y="117673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/>
          <p:cNvSpPr/>
          <p:nvPr/>
        </p:nvSpPr>
        <p:spPr>
          <a:xfrm>
            <a:off x="5100390" y="117548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/>
          <p:cNvSpPr/>
          <p:nvPr/>
        </p:nvSpPr>
        <p:spPr>
          <a:xfrm>
            <a:off x="5809920" y="117423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/>
          <p:cNvSpPr/>
          <p:nvPr/>
        </p:nvSpPr>
        <p:spPr>
          <a:xfrm>
            <a:off x="6519450" y="117298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/>
          <p:cNvSpPr/>
          <p:nvPr/>
        </p:nvSpPr>
        <p:spPr>
          <a:xfrm>
            <a:off x="7228980" y="117173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TextBox 149"/>
          <p:cNvSpPr txBox="1"/>
          <p:nvPr/>
        </p:nvSpPr>
        <p:spPr>
          <a:xfrm>
            <a:off x="3755040" y="1781389"/>
            <a:ext cx="144155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1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4117300" y="3000530"/>
            <a:ext cx="821960" cy="707886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11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6345840" y="4938010"/>
            <a:ext cx="1066800" cy="707886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1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560230" y="4954299"/>
            <a:ext cx="1066800" cy="707886"/>
          </a:xfrm>
          <a:prstGeom prst="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1447800" y="4437090"/>
            <a:ext cx="1312890" cy="609600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bliqueBottomLef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দশক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6252150" y="4422100"/>
            <a:ext cx="1312890" cy="609600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obliqueBottomLef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172" name="Straight Arrow Connector 171"/>
          <p:cNvCxnSpPr>
            <a:endCxn id="159" idx="3"/>
          </p:cNvCxnSpPr>
          <p:nvPr/>
        </p:nvCxnSpPr>
        <p:spPr>
          <a:xfrm flipH="1">
            <a:off x="2760690" y="3795010"/>
            <a:ext cx="1767590" cy="946880"/>
          </a:xfrm>
          <a:prstGeom prst="straightConnector1">
            <a:avLst/>
          </a:prstGeom>
          <a:ln w="63500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>
            <a:off x="4528280" y="3798356"/>
            <a:ext cx="1723870" cy="1018484"/>
          </a:xfrm>
          <a:prstGeom prst="straightConnector1">
            <a:avLst/>
          </a:prstGeom>
          <a:ln w="63500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>
            <a:off x="4498300" y="2562070"/>
            <a:ext cx="0" cy="366010"/>
          </a:xfrm>
          <a:prstGeom prst="straightConnector1">
            <a:avLst/>
          </a:prstGeom>
          <a:ln w="38100" cmpd="dbl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010960" y="1187970"/>
            <a:ext cx="395990" cy="366010"/>
          </a:xfrm>
          <a:prstGeom prst="rect">
            <a:avLst/>
          </a:prstGeom>
          <a:solidFill>
            <a:srgbClr val="00FF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3" grpId="0" animBg="1"/>
      <p:bldP spid="133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50" grpId="0" animBg="1"/>
      <p:bldP spid="152" grpId="0" animBg="1"/>
      <p:bldP spid="154" grpId="0" animBg="1"/>
      <p:bldP spid="153" grpId="0" animBg="1"/>
      <p:bldP spid="159" grpId="0" animBg="1"/>
      <p:bldP spid="16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Flowchart: Multidocument 25"/>
          <p:cNvSpPr/>
          <p:nvPr/>
        </p:nvSpPr>
        <p:spPr>
          <a:xfrm>
            <a:off x="307260" y="368268"/>
            <a:ext cx="8534400" cy="1322880"/>
          </a:xfrm>
          <a:prstGeom prst="flowChartMultidocumen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  <a:p>
            <a:pPr algn="ctr"/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6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6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32-Point Star 26"/>
          <p:cNvSpPr/>
          <p:nvPr/>
        </p:nvSpPr>
        <p:spPr>
          <a:xfrm>
            <a:off x="2667000" y="1752600"/>
            <a:ext cx="3429000" cy="3276600"/>
          </a:xfrm>
          <a:prstGeom prst="star32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স্থানীয়</a:t>
            </a:r>
            <a:r>
              <a:rPr lang="en-US" sz="6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মান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5" name="Picture 4" descr="Abacus_clipart.gif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513732" y="5412894"/>
            <a:ext cx="1391268" cy="1064106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" y="533400"/>
            <a:ext cx="7620000" cy="92333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পাঠশেষে শিশুরা যা শিখবেঃ 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0560" y="2826780"/>
            <a:ext cx="7772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শিক্ষার্থীরা সংখ্যার স্থানীয় মান (একক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দশক) সম্পর্কে জানবে এবং বলতে ও লিখতে পারবে। </a:t>
            </a:r>
          </a:p>
          <a:p>
            <a:endParaRPr lang="bn-BD" dirty="0" smtClean="0"/>
          </a:p>
          <a:p>
            <a:pPr marL="457200" indent="-457200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শিক্ষার্থীরা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৯৯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পর্যন্ত সংখ্যায় ব্যবহৃত অংকের স্থানীয় মান নির্ণয় করতে পারবে।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0560" y="206478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শিক্ষার্থীরা ছবি দেখে সংখ্যা লিখতে পারবে।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88112" y="3104586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২৫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gmgmgm.png"/>
          <p:cNvPicPr>
            <a:picLocks noChangeAspect="1"/>
          </p:cNvPicPr>
          <p:nvPr/>
        </p:nvPicPr>
        <p:blipFill>
          <a:blip r:embed="rId2" cstate="print"/>
          <a:srcRect l="13995" t="41599" r="24797" b="36798"/>
          <a:stretch>
            <a:fillRect/>
          </a:stretch>
        </p:blipFill>
        <p:spPr>
          <a:xfrm>
            <a:off x="2696496" y="1711258"/>
            <a:ext cx="3613356" cy="1275302"/>
          </a:xfrm>
          <a:prstGeom prst="rect">
            <a:avLst/>
          </a:prstGeom>
        </p:spPr>
      </p:pic>
      <p:pic>
        <p:nvPicPr>
          <p:cNvPr id="13" name="Picture 12" descr="flowers-source_eij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01176" y="4699824"/>
            <a:ext cx="2524125" cy="981075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7200" y="533400"/>
            <a:ext cx="8305800" cy="5867400"/>
          </a:xfrm>
          <a:prstGeom prst="rect">
            <a:avLst/>
          </a:prstGeom>
          <a:solidFill>
            <a:srgbClr val="E8DB8A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কাঠি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এ্যাবাকাস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স্থানীয়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150" dirty="0" err="1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দিব</a:t>
            </a:r>
            <a:r>
              <a:rPr lang="en-US" sz="440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629929" y="597243"/>
            <a:ext cx="39613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8000" spc="150" dirty="0" err="1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8000" spc="150" dirty="0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spc="150" dirty="0" err="1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8000" spc="150" dirty="0" smtClean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04800"/>
            <a:ext cx="9144000" cy="6172200"/>
          </a:xfrm>
          <a:prstGeom prst="rect">
            <a:avLst/>
          </a:prstGeom>
          <a:solidFill>
            <a:srgbClr val="FF66CC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/>
          <p:cNvSpPr/>
          <p:nvPr/>
        </p:nvSpPr>
        <p:spPr>
          <a:xfrm rot="5400000">
            <a:off x="3156461" y="3146685"/>
            <a:ext cx="2834390" cy="2514600"/>
          </a:xfrm>
          <a:prstGeom prst="stripedRightArrow">
            <a:avLst>
              <a:gd name="adj1" fmla="val 50000"/>
              <a:gd name="adj2" fmla="val 31520"/>
            </a:avLst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47525" y="762133"/>
            <a:ext cx="630653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spc="150" dirty="0" err="1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অর্ধবাস্তব</a:t>
            </a:r>
            <a:r>
              <a:rPr lang="en-US" sz="6000" spc="150" dirty="0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spc="150" dirty="0" err="1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বস্তুনিরপেক্ষ</a:t>
            </a:r>
            <a:endParaRPr lang="en-US" sz="6000" spc="150" dirty="0" smtClean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spc="150" dirty="0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spc="150" dirty="0" err="1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6000" spc="150" dirty="0" smtClean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228600" y="3384030"/>
            <a:ext cx="8686800" cy="2866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8600" y="563380"/>
            <a:ext cx="8686800" cy="26370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1524000" y="3458980"/>
            <a:ext cx="2408420" cy="2637020"/>
            <a:chOff x="1524000" y="3458980"/>
            <a:chExt cx="2408420" cy="2637020"/>
          </a:xfrm>
        </p:grpSpPr>
        <p:sp>
          <p:nvSpPr>
            <p:cNvPr id="28" name="Cube 27"/>
            <p:cNvSpPr/>
            <p:nvPr/>
          </p:nvSpPr>
          <p:spPr>
            <a:xfrm>
              <a:off x="1524000" y="5516380"/>
              <a:ext cx="2408420" cy="579620"/>
            </a:xfrm>
            <a:prstGeom prst="cube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586460" y="5669721"/>
              <a:ext cx="2147340" cy="395048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দশক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একক</a:t>
              </a:r>
              <a:endParaRPr lang="en-US" sz="3600" dirty="0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2179820" y="3458980"/>
              <a:ext cx="0" cy="2133600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202900" y="3458980"/>
              <a:ext cx="0" cy="2133600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Oval 37"/>
          <p:cNvSpPr/>
          <p:nvPr/>
        </p:nvSpPr>
        <p:spPr>
          <a:xfrm>
            <a:off x="1981200" y="521033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/>
          <p:cNvGraphicFramePr>
            <a:graphicFrameLocks noGrp="1"/>
          </p:cNvGraphicFramePr>
          <p:nvPr/>
        </p:nvGraphicFramePr>
        <p:xfrm>
          <a:off x="5315260" y="946879"/>
          <a:ext cx="3536430" cy="1947471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8810"/>
                <a:gridCol w="1178810"/>
                <a:gridCol w="1178810"/>
              </a:tblGrid>
              <a:tr h="649157">
                <a:tc>
                  <a:txBody>
                    <a:bodyPr/>
                    <a:lstStyle/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3600" b="0" dirty="0" smtClean="0"/>
                    </a:p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9157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9157"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261080" y="963120"/>
          <a:ext cx="492177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177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8" name="Picture 57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310" y="1094280"/>
            <a:ext cx="459700" cy="459700"/>
          </a:xfrm>
          <a:prstGeom prst="rect">
            <a:avLst/>
          </a:prstGeom>
        </p:spPr>
      </p:pic>
      <p:pic>
        <p:nvPicPr>
          <p:cNvPr id="59" name="Picture 58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9480" y="1078050"/>
            <a:ext cx="459700" cy="459700"/>
          </a:xfrm>
          <a:prstGeom prst="rect">
            <a:avLst/>
          </a:prstGeom>
        </p:spPr>
      </p:pic>
      <p:pic>
        <p:nvPicPr>
          <p:cNvPr id="60" name="Picture 59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1670" y="1095540"/>
            <a:ext cx="459700" cy="459700"/>
          </a:xfrm>
          <a:prstGeom prst="rect">
            <a:avLst/>
          </a:prstGeom>
        </p:spPr>
      </p:pic>
      <p:pic>
        <p:nvPicPr>
          <p:cNvPr id="61" name="Picture 60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8850" y="1083050"/>
            <a:ext cx="459700" cy="459700"/>
          </a:xfrm>
          <a:prstGeom prst="rect">
            <a:avLst/>
          </a:prstGeom>
        </p:spPr>
      </p:pic>
      <p:pic>
        <p:nvPicPr>
          <p:cNvPr id="68" name="Picture 67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53520" y="1085550"/>
            <a:ext cx="459700" cy="459700"/>
          </a:xfrm>
          <a:prstGeom prst="rect">
            <a:avLst/>
          </a:prstGeom>
        </p:spPr>
      </p:pic>
      <p:pic>
        <p:nvPicPr>
          <p:cNvPr id="74" name="Picture 73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39450" y="1078050"/>
            <a:ext cx="459700" cy="459700"/>
          </a:xfrm>
          <a:prstGeom prst="rect">
            <a:avLst/>
          </a:prstGeom>
        </p:spPr>
      </p:pic>
      <p:pic>
        <p:nvPicPr>
          <p:cNvPr id="75" name="Picture 74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25380" y="1070550"/>
            <a:ext cx="459700" cy="459700"/>
          </a:xfrm>
          <a:prstGeom prst="rect">
            <a:avLst/>
          </a:prstGeom>
        </p:spPr>
      </p:pic>
      <p:pic>
        <p:nvPicPr>
          <p:cNvPr id="76" name="Picture 75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26300" y="1063050"/>
            <a:ext cx="459700" cy="459700"/>
          </a:xfrm>
          <a:prstGeom prst="rect">
            <a:avLst/>
          </a:prstGeom>
        </p:spPr>
      </p:pic>
      <p:pic>
        <p:nvPicPr>
          <p:cNvPr id="77" name="Picture 76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2230" y="1055550"/>
            <a:ext cx="459700" cy="459700"/>
          </a:xfrm>
          <a:prstGeom prst="rect">
            <a:avLst/>
          </a:prstGeom>
        </p:spPr>
      </p:pic>
      <p:pic>
        <p:nvPicPr>
          <p:cNvPr id="78" name="Picture 77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3150" y="1063040"/>
            <a:ext cx="459700" cy="459700"/>
          </a:xfrm>
          <a:prstGeom prst="rect">
            <a:avLst/>
          </a:prstGeom>
        </p:spPr>
      </p:pic>
      <p:pic>
        <p:nvPicPr>
          <p:cNvPr id="79" name="Picture 78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8540" y="1775090"/>
            <a:ext cx="459700" cy="459700"/>
          </a:xfrm>
          <a:prstGeom prst="rect">
            <a:avLst/>
          </a:prstGeom>
        </p:spPr>
      </p:pic>
      <p:pic>
        <p:nvPicPr>
          <p:cNvPr id="80" name="Picture 79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778840"/>
            <a:ext cx="459700" cy="459700"/>
          </a:xfrm>
          <a:prstGeom prst="rect">
            <a:avLst/>
          </a:prstGeom>
        </p:spPr>
      </p:pic>
      <p:pic>
        <p:nvPicPr>
          <p:cNvPr id="81" name="Picture 80" descr="MTO_Tennis_B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860" y="1782590"/>
            <a:ext cx="459700" cy="4597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381470" y="97436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দশক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51950" y="96062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sp>
        <p:nvSpPr>
          <p:cNvPr id="34" name="TextBox 33"/>
          <p:cNvSpPr txBox="1"/>
          <p:nvPr/>
        </p:nvSpPr>
        <p:spPr>
          <a:xfrm>
            <a:off x="5348990" y="2234279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09480" y="223978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50240" y="160020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220" y="160020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97450" y="1571470"/>
            <a:ext cx="111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১৩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16770" y="521158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18020" y="484307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018020" y="444833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5231570" y="3949909"/>
          <a:ext cx="3536430" cy="1947471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8810"/>
                <a:gridCol w="1178810"/>
                <a:gridCol w="1178810"/>
              </a:tblGrid>
              <a:tr h="649157">
                <a:tc>
                  <a:txBody>
                    <a:bodyPr/>
                    <a:lstStyle/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3600" b="0" dirty="0" smtClean="0"/>
                    </a:p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9157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9157"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5297780" y="397739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দশক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68260" y="396365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sp>
        <p:nvSpPr>
          <p:cNvPr id="47" name="TextBox 46"/>
          <p:cNvSpPr txBox="1"/>
          <p:nvPr/>
        </p:nvSpPr>
        <p:spPr>
          <a:xfrm>
            <a:off x="5265300" y="5237309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25790" y="524281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66550" y="460323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439530" y="460323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13760" y="4574500"/>
            <a:ext cx="111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১৩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0"/>
                            </p:stCondLst>
                            <p:childTnLst>
                              <p:par>
                                <p:cTn id="9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500"/>
                            </p:stCondLst>
                            <p:childTnLst>
                              <p:par>
                                <p:cTn id="13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4000"/>
                            </p:stCondLst>
                            <p:childTnLst>
                              <p:par>
                                <p:cTn id="14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500"/>
                            </p:stCondLst>
                            <p:childTnLst>
                              <p:par>
                                <p:cTn id="16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0"/>
                            </p:stCondLst>
                            <p:childTnLst>
                              <p:par>
                                <p:cTn id="18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6000"/>
                            </p:stCondLst>
                            <p:childTnLst>
                              <p:par>
                                <p:cTn id="2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4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5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7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9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1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0" grpId="0"/>
      <p:bldP spid="33" grpId="0"/>
      <p:bldP spid="34" grpId="0"/>
      <p:bldP spid="35" grpId="0"/>
      <p:bldP spid="36" grpId="0"/>
      <p:bldP spid="37" grpId="0"/>
      <p:bldP spid="39" grpId="0"/>
      <p:bldP spid="42" grpId="0" animBg="1"/>
      <p:bldP spid="43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228600" y="3384030"/>
            <a:ext cx="8686800" cy="28668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8600" y="563380"/>
            <a:ext cx="8686800" cy="26370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39"/>
          <p:cNvGrpSpPr/>
          <p:nvPr/>
        </p:nvGrpSpPr>
        <p:grpSpPr>
          <a:xfrm>
            <a:off x="1524000" y="3458980"/>
            <a:ext cx="2408420" cy="2637020"/>
            <a:chOff x="1524000" y="3458980"/>
            <a:chExt cx="2408420" cy="2637020"/>
          </a:xfrm>
        </p:grpSpPr>
        <p:sp>
          <p:nvSpPr>
            <p:cNvPr id="28" name="Cube 27"/>
            <p:cNvSpPr/>
            <p:nvPr/>
          </p:nvSpPr>
          <p:spPr>
            <a:xfrm>
              <a:off x="1524000" y="5516380"/>
              <a:ext cx="2408420" cy="579620"/>
            </a:xfrm>
            <a:prstGeom prst="cube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586460" y="5669721"/>
              <a:ext cx="2147340" cy="395048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দশক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একক</a:t>
              </a:r>
              <a:endParaRPr lang="en-US" sz="3600" dirty="0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2179820" y="3458980"/>
              <a:ext cx="0" cy="2133600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202900" y="3458980"/>
              <a:ext cx="0" cy="2133600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Oval 37"/>
          <p:cNvSpPr/>
          <p:nvPr/>
        </p:nvSpPr>
        <p:spPr>
          <a:xfrm>
            <a:off x="1981200" y="521033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6" name="Table 55"/>
          <p:cNvGraphicFramePr>
            <a:graphicFrameLocks noGrp="1"/>
          </p:cNvGraphicFramePr>
          <p:nvPr/>
        </p:nvGraphicFramePr>
        <p:xfrm>
          <a:off x="5315260" y="856939"/>
          <a:ext cx="3536430" cy="1947471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8810"/>
                <a:gridCol w="1178810"/>
                <a:gridCol w="1178810"/>
              </a:tblGrid>
              <a:tr h="649157">
                <a:tc>
                  <a:txBody>
                    <a:bodyPr/>
                    <a:lstStyle/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3600" b="0" dirty="0" smtClean="0"/>
                    </a:p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9157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9157"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7" name="Table 56"/>
          <p:cNvGraphicFramePr>
            <a:graphicFrameLocks noGrp="1"/>
          </p:cNvGraphicFramePr>
          <p:nvPr/>
        </p:nvGraphicFramePr>
        <p:xfrm>
          <a:off x="261080" y="858190"/>
          <a:ext cx="492177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177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5381470" y="88442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দশক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51950" y="87068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sp>
        <p:nvSpPr>
          <p:cNvPr id="34" name="TextBox 33"/>
          <p:cNvSpPr txBox="1"/>
          <p:nvPr/>
        </p:nvSpPr>
        <p:spPr>
          <a:xfrm>
            <a:off x="5348990" y="2144339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2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09480" y="214984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50240" y="151026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220" y="151026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97450" y="1481530"/>
            <a:ext cx="111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22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3016770" y="521158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018020" y="484307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5231570" y="3949909"/>
          <a:ext cx="3536430" cy="1947471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8810"/>
                <a:gridCol w="1178810"/>
                <a:gridCol w="1178810"/>
              </a:tblGrid>
              <a:tr h="649157">
                <a:tc>
                  <a:txBody>
                    <a:bodyPr/>
                    <a:lstStyle/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3600" b="0" dirty="0" smtClean="0"/>
                    </a:p>
                    <a:p>
                      <a:pPr algn="ctr"/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9157"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9157"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5297780" y="397739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দশক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68260" y="396365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sp>
        <p:nvSpPr>
          <p:cNvPr id="47" name="TextBox 46"/>
          <p:cNvSpPr txBox="1"/>
          <p:nvPr/>
        </p:nvSpPr>
        <p:spPr>
          <a:xfrm>
            <a:off x="5265300" y="5237309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2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25790" y="524281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66550" y="460323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439530" y="460323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13760" y="4574500"/>
            <a:ext cx="111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22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90" name="Picture 89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304801" y="964491"/>
            <a:ext cx="395990" cy="452089"/>
          </a:xfrm>
          <a:prstGeom prst="rect">
            <a:avLst/>
          </a:prstGeom>
        </p:spPr>
      </p:pic>
      <p:pic>
        <p:nvPicPr>
          <p:cNvPr id="91" name="Picture 90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791980" y="978110"/>
            <a:ext cx="395990" cy="452089"/>
          </a:xfrm>
          <a:prstGeom prst="rect">
            <a:avLst/>
          </a:prstGeom>
        </p:spPr>
      </p:pic>
      <p:pic>
        <p:nvPicPr>
          <p:cNvPr id="92" name="Picture 91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1294149" y="979360"/>
            <a:ext cx="395990" cy="452089"/>
          </a:xfrm>
          <a:prstGeom prst="rect">
            <a:avLst/>
          </a:prstGeom>
        </p:spPr>
      </p:pic>
      <p:pic>
        <p:nvPicPr>
          <p:cNvPr id="93" name="Picture 92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1781328" y="965620"/>
            <a:ext cx="395990" cy="452089"/>
          </a:xfrm>
          <a:prstGeom prst="rect">
            <a:avLst/>
          </a:prstGeom>
        </p:spPr>
      </p:pic>
      <p:pic>
        <p:nvPicPr>
          <p:cNvPr id="94" name="Picture 93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2283497" y="966870"/>
            <a:ext cx="395990" cy="452089"/>
          </a:xfrm>
          <a:prstGeom prst="rect">
            <a:avLst/>
          </a:prstGeom>
        </p:spPr>
      </p:pic>
      <p:pic>
        <p:nvPicPr>
          <p:cNvPr id="95" name="Picture 94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2785666" y="968120"/>
            <a:ext cx="395990" cy="452089"/>
          </a:xfrm>
          <a:prstGeom prst="rect">
            <a:avLst/>
          </a:prstGeom>
        </p:spPr>
      </p:pic>
      <p:pic>
        <p:nvPicPr>
          <p:cNvPr id="96" name="Picture 95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3272845" y="969370"/>
            <a:ext cx="395990" cy="452089"/>
          </a:xfrm>
          <a:prstGeom prst="rect">
            <a:avLst/>
          </a:prstGeom>
        </p:spPr>
      </p:pic>
      <p:pic>
        <p:nvPicPr>
          <p:cNvPr id="97" name="Picture 96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3760024" y="970620"/>
            <a:ext cx="395990" cy="452089"/>
          </a:xfrm>
          <a:prstGeom prst="rect">
            <a:avLst/>
          </a:prstGeom>
        </p:spPr>
      </p:pic>
      <p:pic>
        <p:nvPicPr>
          <p:cNvPr id="98" name="Picture 97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4247203" y="971870"/>
            <a:ext cx="395990" cy="452089"/>
          </a:xfrm>
          <a:prstGeom prst="rect">
            <a:avLst/>
          </a:prstGeom>
        </p:spPr>
      </p:pic>
      <p:pic>
        <p:nvPicPr>
          <p:cNvPr id="99" name="Picture 98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4734382" y="973120"/>
            <a:ext cx="395990" cy="452089"/>
          </a:xfrm>
          <a:prstGeom prst="rect">
            <a:avLst/>
          </a:prstGeom>
        </p:spPr>
      </p:pic>
      <p:graphicFrame>
        <p:nvGraphicFramePr>
          <p:cNvPr id="100" name="Table 99"/>
          <p:cNvGraphicFramePr>
            <a:graphicFrameLocks noGrp="1"/>
          </p:cNvGraphicFramePr>
          <p:nvPr/>
        </p:nvGraphicFramePr>
        <p:xfrm>
          <a:off x="274820" y="1663410"/>
          <a:ext cx="492177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1770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1" name="Picture 100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318541" y="1769711"/>
            <a:ext cx="395990" cy="452089"/>
          </a:xfrm>
          <a:prstGeom prst="rect">
            <a:avLst/>
          </a:prstGeom>
        </p:spPr>
      </p:pic>
      <p:pic>
        <p:nvPicPr>
          <p:cNvPr id="102" name="Picture 101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805720" y="1783330"/>
            <a:ext cx="395990" cy="452089"/>
          </a:xfrm>
          <a:prstGeom prst="rect">
            <a:avLst/>
          </a:prstGeom>
        </p:spPr>
      </p:pic>
      <p:pic>
        <p:nvPicPr>
          <p:cNvPr id="103" name="Picture 102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1307889" y="1784580"/>
            <a:ext cx="395990" cy="452089"/>
          </a:xfrm>
          <a:prstGeom prst="rect">
            <a:avLst/>
          </a:prstGeom>
        </p:spPr>
      </p:pic>
      <p:pic>
        <p:nvPicPr>
          <p:cNvPr id="104" name="Picture 103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1795068" y="1770840"/>
            <a:ext cx="395990" cy="452089"/>
          </a:xfrm>
          <a:prstGeom prst="rect">
            <a:avLst/>
          </a:prstGeom>
        </p:spPr>
      </p:pic>
      <p:pic>
        <p:nvPicPr>
          <p:cNvPr id="105" name="Picture 104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2297237" y="1772090"/>
            <a:ext cx="395990" cy="452089"/>
          </a:xfrm>
          <a:prstGeom prst="rect">
            <a:avLst/>
          </a:prstGeom>
        </p:spPr>
      </p:pic>
      <p:pic>
        <p:nvPicPr>
          <p:cNvPr id="106" name="Picture 105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2799406" y="1773340"/>
            <a:ext cx="395990" cy="452089"/>
          </a:xfrm>
          <a:prstGeom prst="rect">
            <a:avLst/>
          </a:prstGeom>
        </p:spPr>
      </p:pic>
      <p:pic>
        <p:nvPicPr>
          <p:cNvPr id="107" name="Picture 106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3286585" y="1774590"/>
            <a:ext cx="395990" cy="452089"/>
          </a:xfrm>
          <a:prstGeom prst="rect">
            <a:avLst/>
          </a:prstGeom>
        </p:spPr>
      </p:pic>
      <p:pic>
        <p:nvPicPr>
          <p:cNvPr id="108" name="Picture 107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3773764" y="1775840"/>
            <a:ext cx="395990" cy="452089"/>
          </a:xfrm>
          <a:prstGeom prst="rect">
            <a:avLst/>
          </a:prstGeom>
        </p:spPr>
      </p:pic>
      <p:pic>
        <p:nvPicPr>
          <p:cNvPr id="109" name="Picture 108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4260943" y="1777090"/>
            <a:ext cx="395990" cy="452089"/>
          </a:xfrm>
          <a:prstGeom prst="rect">
            <a:avLst/>
          </a:prstGeom>
        </p:spPr>
      </p:pic>
      <p:pic>
        <p:nvPicPr>
          <p:cNvPr id="110" name="Picture 109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4748122" y="1778340"/>
            <a:ext cx="395990" cy="452089"/>
          </a:xfrm>
          <a:prstGeom prst="rect">
            <a:avLst/>
          </a:prstGeom>
        </p:spPr>
      </p:pic>
      <p:pic>
        <p:nvPicPr>
          <p:cNvPr id="111" name="Picture 110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337282" y="2440900"/>
            <a:ext cx="395990" cy="452089"/>
          </a:xfrm>
          <a:prstGeom prst="rect">
            <a:avLst/>
          </a:prstGeom>
        </p:spPr>
      </p:pic>
      <p:pic>
        <p:nvPicPr>
          <p:cNvPr id="112" name="Picture 111" descr="pomegranett.pn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rcRect l="16947" t="16297" r="26390" b="19013"/>
          <a:stretch>
            <a:fillRect/>
          </a:stretch>
        </p:blipFill>
        <p:spPr>
          <a:xfrm>
            <a:off x="824461" y="2442150"/>
            <a:ext cx="395990" cy="452089"/>
          </a:xfrm>
          <a:prstGeom prst="rect">
            <a:avLst/>
          </a:prstGeom>
        </p:spPr>
      </p:pic>
      <p:sp>
        <p:nvSpPr>
          <p:cNvPr id="114" name="Oval 113"/>
          <p:cNvSpPr/>
          <p:nvPr/>
        </p:nvSpPr>
        <p:spPr>
          <a:xfrm>
            <a:off x="1981200" y="481434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0" grpId="0"/>
      <p:bldP spid="33" grpId="0"/>
      <p:bldP spid="34" grpId="0"/>
      <p:bldP spid="35" grpId="0"/>
      <p:bldP spid="36" grpId="0"/>
      <p:bldP spid="37" grpId="0"/>
      <p:bldP spid="39" grpId="0"/>
      <p:bldP spid="41" grpId="0" animBg="1"/>
      <p:bldP spid="42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1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228600" y="258580"/>
            <a:ext cx="8655570" cy="3780020"/>
          </a:xfrm>
          <a:prstGeom prst="rect">
            <a:avLst/>
          </a:prstGeom>
          <a:solidFill>
            <a:srgbClr val="00FF0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1021830" y="1334128"/>
            <a:ext cx="7100340" cy="575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180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55" name="Table 54"/>
          <p:cNvGraphicFramePr>
            <a:graphicFrameLocks noGrp="1"/>
          </p:cNvGraphicFramePr>
          <p:nvPr/>
        </p:nvGraphicFramePr>
        <p:xfrm>
          <a:off x="1021830" y="487190"/>
          <a:ext cx="7086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6600"/>
              </a:tblGrid>
              <a:tr h="370840">
                <a:tc>
                  <a:txBody>
                    <a:bodyPr/>
                    <a:lstStyle/>
                    <a:p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8" name="Rectangle 57"/>
          <p:cNvSpPr/>
          <p:nvPr/>
        </p:nvSpPr>
        <p:spPr>
          <a:xfrm>
            <a:off x="1174230" y="64084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64084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2592050" y="64084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301580" y="63959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4011110" y="63834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720640" y="63709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5430170" y="63584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6139700" y="63459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6849230" y="63334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7558760" y="63209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201710" y="145155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1902500" y="145155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2589550" y="145155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3299080" y="145030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008610" y="1449050"/>
            <a:ext cx="395990" cy="36601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3" name="Table 82"/>
          <p:cNvGraphicFramePr>
            <a:graphicFrameLocks noGrp="1"/>
          </p:cNvGraphicFramePr>
          <p:nvPr/>
        </p:nvGraphicFramePr>
        <p:xfrm>
          <a:off x="2911840" y="2172329"/>
          <a:ext cx="3536430" cy="171387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8810"/>
                <a:gridCol w="1178810"/>
                <a:gridCol w="1178810"/>
              </a:tblGrid>
              <a:tr h="571290">
                <a:tc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2000" b="0" dirty="0" smtClean="0"/>
                    </a:p>
                    <a:p>
                      <a:pPr algn="ctr"/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57129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29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4" name="TextBox 83"/>
          <p:cNvSpPr txBox="1"/>
          <p:nvPr/>
        </p:nvSpPr>
        <p:spPr>
          <a:xfrm>
            <a:off x="2911840" y="214859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দশক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103560" y="21411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sp>
        <p:nvSpPr>
          <p:cNvPr id="86" name="TextBox 85"/>
          <p:cNvSpPr txBox="1"/>
          <p:nvPr/>
        </p:nvSpPr>
        <p:spPr>
          <a:xfrm>
            <a:off x="2945570" y="3256109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106060" y="326161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931830" y="268199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104810" y="268199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294030" y="2652010"/>
            <a:ext cx="111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১৫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228600" y="4114800"/>
            <a:ext cx="8686800" cy="24683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/>
          <p:cNvSpPr txBox="1"/>
          <p:nvPr/>
        </p:nvSpPr>
        <p:spPr>
          <a:xfrm>
            <a:off x="1732610" y="420849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দশক</a:t>
            </a:r>
            <a:endParaRPr lang="en-US" sz="3600" dirty="0"/>
          </a:p>
        </p:txBody>
      </p:sp>
      <p:sp>
        <p:nvSpPr>
          <p:cNvPr id="117" name="TextBox 116"/>
          <p:cNvSpPr txBox="1"/>
          <p:nvPr/>
        </p:nvSpPr>
        <p:spPr>
          <a:xfrm>
            <a:off x="2903090" y="419475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sp>
        <p:nvSpPr>
          <p:cNvPr id="118" name="TextBox 117"/>
          <p:cNvSpPr txBox="1"/>
          <p:nvPr/>
        </p:nvSpPr>
        <p:spPr>
          <a:xfrm>
            <a:off x="1751350" y="460147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3600" dirty="0"/>
          </a:p>
        </p:txBody>
      </p:sp>
      <p:sp>
        <p:nvSpPr>
          <p:cNvPr id="119" name="TextBox 118"/>
          <p:cNvSpPr txBox="1"/>
          <p:nvPr/>
        </p:nvSpPr>
        <p:spPr>
          <a:xfrm>
            <a:off x="2921830" y="458773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/>
          </a:p>
        </p:txBody>
      </p:sp>
      <p:grpSp>
        <p:nvGrpSpPr>
          <p:cNvPr id="130" name="Group 129"/>
          <p:cNvGrpSpPr/>
          <p:nvPr/>
        </p:nvGrpSpPr>
        <p:grpSpPr>
          <a:xfrm>
            <a:off x="3442740" y="5101650"/>
            <a:ext cx="1295400" cy="457200"/>
            <a:chOff x="3352800" y="4981730"/>
            <a:chExt cx="1295400" cy="457200"/>
          </a:xfrm>
        </p:grpSpPr>
        <p:cxnSp>
          <p:nvCxnSpPr>
            <p:cNvPr id="123" name="Straight Connector 122"/>
            <p:cNvCxnSpPr/>
            <p:nvPr/>
          </p:nvCxnSpPr>
          <p:spPr>
            <a:xfrm>
              <a:off x="3352800" y="4981730"/>
              <a:ext cx="0" cy="457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3352800" y="5425190"/>
              <a:ext cx="12954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/>
          <p:cNvSpPr txBox="1"/>
          <p:nvPr/>
        </p:nvSpPr>
        <p:spPr>
          <a:xfrm>
            <a:off x="4858060" y="5195340"/>
            <a:ext cx="274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   ৫</a:t>
            </a:r>
            <a:endParaRPr lang="en-US" sz="3600" dirty="0"/>
          </a:p>
        </p:txBody>
      </p:sp>
      <p:grpSp>
        <p:nvGrpSpPr>
          <p:cNvPr id="135" name="Group 134"/>
          <p:cNvGrpSpPr/>
          <p:nvPr/>
        </p:nvGrpSpPr>
        <p:grpSpPr>
          <a:xfrm>
            <a:off x="2299740" y="5102900"/>
            <a:ext cx="2438400" cy="1066800"/>
            <a:chOff x="2224790" y="4982980"/>
            <a:chExt cx="2438400" cy="1066800"/>
          </a:xfrm>
        </p:grpSpPr>
        <p:cxnSp>
          <p:nvCxnSpPr>
            <p:cNvPr id="129" name="Straight Connector 128"/>
            <p:cNvCxnSpPr/>
            <p:nvPr/>
          </p:nvCxnSpPr>
          <p:spPr>
            <a:xfrm>
              <a:off x="2224790" y="4982980"/>
              <a:ext cx="0" cy="10668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2224790" y="6034790"/>
              <a:ext cx="24384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/>
          <p:cNvSpPr txBox="1"/>
          <p:nvPr/>
        </p:nvSpPr>
        <p:spPr>
          <a:xfrm>
            <a:off x="4860560" y="5809429"/>
            <a:ext cx="274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দশক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 ১০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 tmFilter="0,0; .5, 1; 1, 1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 tmFilter="0,0; .5, 1; 1, 1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84" grpId="0"/>
      <p:bldP spid="85" grpId="0"/>
      <p:bldP spid="86" grpId="0"/>
      <p:bldP spid="87" grpId="0"/>
      <p:bldP spid="88" grpId="0"/>
      <p:bldP spid="89" grpId="0"/>
      <p:bldP spid="113" grpId="0"/>
      <p:bldP spid="116" grpId="0"/>
      <p:bldP spid="117" grpId="0"/>
      <p:bldP spid="118" grpId="0"/>
      <p:bldP spid="119" grpId="0"/>
      <p:bldP spid="127" grpId="0"/>
      <p:bldP spid="1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228600" y="258580"/>
            <a:ext cx="8655570" cy="3780020"/>
          </a:xfrm>
          <a:prstGeom prst="rect">
            <a:avLst/>
          </a:prstGeom>
          <a:solidFill>
            <a:schemeClr val="accent2">
              <a:lumMod val="20000"/>
              <a:lumOff val="8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228600" y="4114800"/>
            <a:ext cx="8686800" cy="2468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TextBox 115"/>
          <p:cNvSpPr txBox="1"/>
          <p:nvPr/>
        </p:nvSpPr>
        <p:spPr>
          <a:xfrm>
            <a:off x="1732610" y="420849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দশক</a:t>
            </a:r>
            <a:endParaRPr lang="en-US" sz="3600" dirty="0"/>
          </a:p>
        </p:txBody>
      </p:sp>
      <p:sp>
        <p:nvSpPr>
          <p:cNvPr id="117" name="TextBox 116"/>
          <p:cNvSpPr txBox="1"/>
          <p:nvPr/>
        </p:nvSpPr>
        <p:spPr>
          <a:xfrm>
            <a:off x="2903090" y="419475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sp>
        <p:nvSpPr>
          <p:cNvPr id="118" name="TextBox 117"/>
          <p:cNvSpPr txBox="1"/>
          <p:nvPr/>
        </p:nvSpPr>
        <p:spPr>
          <a:xfrm>
            <a:off x="1751350" y="460147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/>
          </a:p>
        </p:txBody>
      </p:sp>
      <p:sp>
        <p:nvSpPr>
          <p:cNvPr id="119" name="TextBox 118"/>
          <p:cNvSpPr txBox="1"/>
          <p:nvPr/>
        </p:nvSpPr>
        <p:spPr>
          <a:xfrm>
            <a:off x="2921830" y="4587739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</a:t>
            </a:r>
            <a:endParaRPr lang="en-US" sz="3600" dirty="0"/>
          </a:p>
        </p:txBody>
      </p:sp>
      <p:grpSp>
        <p:nvGrpSpPr>
          <p:cNvPr id="2" name="Group 129"/>
          <p:cNvGrpSpPr/>
          <p:nvPr/>
        </p:nvGrpSpPr>
        <p:grpSpPr>
          <a:xfrm>
            <a:off x="3442740" y="5101650"/>
            <a:ext cx="1295400" cy="457200"/>
            <a:chOff x="3352800" y="4981730"/>
            <a:chExt cx="1295400" cy="457200"/>
          </a:xfrm>
        </p:grpSpPr>
        <p:cxnSp>
          <p:nvCxnSpPr>
            <p:cNvPr id="123" name="Straight Connector 122"/>
            <p:cNvCxnSpPr/>
            <p:nvPr/>
          </p:nvCxnSpPr>
          <p:spPr>
            <a:xfrm>
              <a:off x="3352800" y="4981730"/>
              <a:ext cx="0" cy="457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3352800" y="5425190"/>
              <a:ext cx="12954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/>
          <p:cNvSpPr txBox="1"/>
          <p:nvPr/>
        </p:nvSpPr>
        <p:spPr>
          <a:xfrm>
            <a:off x="4858060" y="5195340"/>
            <a:ext cx="274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   ৫</a:t>
            </a:r>
            <a:endParaRPr lang="en-US" sz="3600" dirty="0"/>
          </a:p>
        </p:txBody>
      </p:sp>
      <p:grpSp>
        <p:nvGrpSpPr>
          <p:cNvPr id="3" name="Group 134"/>
          <p:cNvGrpSpPr/>
          <p:nvPr/>
        </p:nvGrpSpPr>
        <p:grpSpPr>
          <a:xfrm>
            <a:off x="2299740" y="5102900"/>
            <a:ext cx="2438400" cy="1066800"/>
            <a:chOff x="2224790" y="4982980"/>
            <a:chExt cx="2438400" cy="1066800"/>
          </a:xfrm>
        </p:grpSpPr>
        <p:cxnSp>
          <p:nvCxnSpPr>
            <p:cNvPr id="129" name="Straight Connector 128"/>
            <p:cNvCxnSpPr/>
            <p:nvPr/>
          </p:nvCxnSpPr>
          <p:spPr>
            <a:xfrm>
              <a:off x="2224790" y="4982980"/>
              <a:ext cx="0" cy="10668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2224790" y="6034790"/>
              <a:ext cx="24384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/>
          <p:cNvSpPr txBox="1"/>
          <p:nvPr/>
        </p:nvSpPr>
        <p:spPr>
          <a:xfrm>
            <a:off x="4860560" y="5809429"/>
            <a:ext cx="2744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দশক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= ৩০</a:t>
            </a:r>
            <a:endParaRPr lang="en-US" sz="3600" dirty="0"/>
          </a:p>
        </p:txBody>
      </p:sp>
      <p:grpSp>
        <p:nvGrpSpPr>
          <p:cNvPr id="42" name="Group 39"/>
          <p:cNvGrpSpPr/>
          <p:nvPr/>
        </p:nvGrpSpPr>
        <p:grpSpPr>
          <a:xfrm>
            <a:off x="1444050" y="764500"/>
            <a:ext cx="2408420" cy="2637020"/>
            <a:chOff x="1524000" y="3458980"/>
            <a:chExt cx="2408420" cy="2637020"/>
          </a:xfrm>
        </p:grpSpPr>
        <p:sp>
          <p:nvSpPr>
            <p:cNvPr id="43" name="Cube 42"/>
            <p:cNvSpPr/>
            <p:nvPr/>
          </p:nvSpPr>
          <p:spPr>
            <a:xfrm>
              <a:off x="1524000" y="5516380"/>
              <a:ext cx="2408420" cy="579620"/>
            </a:xfrm>
            <a:prstGeom prst="cube">
              <a:avLst/>
            </a:prstGeom>
            <a:solidFill>
              <a:srgbClr val="FF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586460" y="5669721"/>
              <a:ext cx="2147340" cy="395048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দশক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en-US" sz="3600" dirty="0" err="1" smtClean="0">
                  <a:latin typeface="NikoshBAN" pitchFamily="2" charset="0"/>
                  <a:cs typeface="NikoshBAN" pitchFamily="2" charset="0"/>
                </a:rPr>
                <a:t>একক</a:t>
              </a:r>
              <a:endParaRPr lang="en-US" sz="3600" dirty="0"/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2179820" y="3458980"/>
              <a:ext cx="0" cy="2133600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3202900" y="3458980"/>
              <a:ext cx="0" cy="2133600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Oval 46"/>
          <p:cNvSpPr/>
          <p:nvPr/>
        </p:nvSpPr>
        <p:spPr>
          <a:xfrm>
            <a:off x="1901250" y="251585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2936820" y="251710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938070" y="214859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01250" y="211986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4826830" y="1683889"/>
          <a:ext cx="3536430" cy="171387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178810"/>
                <a:gridCol w="1178810"/>
                <a:gridCol w="1178810"/>
              </a:tblGrid>
              <a:tr h="571290">
                <a:tc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2000" b="0" dirty="0" smtClean="0"/>
                    </a:p>
                    <a:p>
                      <a:pPr algn="ctr"/>
                      <a:endParaRPr lang="en-US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57129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29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artDeco"/>
                      <a:lightRig rig="flood" dir="t"/>
                    </a:cell3D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4826830" y="166015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দশক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18550" y="165266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sp>
        <p:nvSpPr>
          <p:cNvPr id="56" name="TextBox 55"/>
          <p:cNvSpPr txBox="1"/>
          <p:nvPr/>
        </p:nvSpPr>
        <p:spPr>
          <a:xfrm>
            <a:off x="4860560" y="2767669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দশ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21050" y="277317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46820" y="219355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019800" y="2193550"/>
            <a:ext cx="1111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5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209020" y="2163570"/>
            <a:ext cx="1111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৩৫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1905000" y="172262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2926830" y="175260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2925580" y="137160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2926830" y="989350"/>
            <a:ext cx="395990" cy="381000"/>
          </a:xfrm>
          <a:prstGeom prst="ellipse">
            <a:avLst/>
          </a:prstGeom>
          <a:solidFill>
            <a:srgbClr val="006600"/>
          </a:solidFill>
          <a:ln>
            <a:noFill/>
          </a:ln>
          <a:scene3d>
            <a:camera prst="orthographicFront"/>
            <a:lightRig rig="threePt" dir="t"/>
          </a:scene3d>
          <a:sp3d prstMaterial="flat">
            <a:bevelT w="3238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 tmFilter="0,0; .5, 1; 1, 1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 tmFilter="0,0; .5, 1; 1, 1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/>
      <p:bldP spid="118" grpId="0"/>
      <p:bldP spid="119" grpId="0"/>
      <p:bldP spid="127" grpId="0"/>
      <p:bldP spid="136" grpId="0"/>
      <p:bldP spid="47" grpId="0" animBg="1"/>
      <p:bldP spid="48" grpId="0" animBg="1"/>
      <p:bldP spid="49" grpId="0" animBg="1"/>
      <p:bldP spid="50" grpId="0" animBg="1"/>
      <p:bldP spid="52" grpId="0"/>
      <p:bldP spid="53" grpId="0"/>
      <p:bldP spid="56" grpId="0"/>
      <p:bldP spid="57" grpId="0"/>
      <p:bldP spid="73" grpId="0"/>
      <p:bldP spid="74" grpId="0"/>
      <p:bldP spid="76" grpId="0"/>
      <p:bldP spid="77" grpId="0" animBg="1"/>
      <p:bldP spid="78" grpId="0" animBg="1"/>
      <p:bldP spid="79" grpId="0" animBg="1"/>
      <p:bldP spid="8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28600" y="213610"/>
            <a:ext cx="8686800" cy="6400800"/>
          </a:xfrm>
          <a:prstGeom prst="rect">
            <a:avLst/>
          </a:prstGeom>
          <a:solidFill>
            <a:srgbClr val="CCFF33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228600" y="944380"/>
          <a:ext cx="3352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6841760" y="990600"/>
          <a:ext cx="2057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/>
                <a:gridCol w="1028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দশক</a:t>
                      </a:r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৯</a:t>
                      </a:r>
                      <a:endParaRPr lang="en-US" sz="4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7" name="Rectangle 66"/>
          <p:cNvSpPr/>
          <p:nvPr/>
        </p:nvSpPr>
        <p:spPr>
          <a:xfrm>
            <a:off x="4031100" y="1371600"/>
            <a:ext cx="12192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৯</a:t>
            </a: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237" name="Group 236"/>
          <p:cNvGrpSpPr/>
          <p:nvPr/>
        </p:nvGrpSpPr>
        <p:grpSpPr>
          <a:xfrm>
            <a:off x="262330" y="1056390"/>
            <a:ext cx="3276580" cy="1138000"/>
            <a:chOff x="292310" y="1509010"/>
            <a:chExt cx="3276580" cy="1138000"/>
          </a:xfrm>
        </p:grpSpPr>
        <p:grpSp>
          <p:nvGrpSpPr>
            <p:cNvPr id="97" name="Group 96"/>
            <p:cNvGrpSpPr/>
            <p:nvPr/>
          </p:nvGrpSpPr>
          <p:grpSpPr>
            <a:xfrm>
              <a:off x="319790" y="1509010"/>
              <a:ext cx="3249100" cy="228600"/>
              <a:chOff x="319790" y="1509010"/>
              <a:chExt cx="3249100" cy="228600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306050" y="1978700"/>
              <a:ext cx="3249100" cy="228600"/>
              <a:chOff x="319790" y="1509010"/>
              <a:chExt cx="3249100" cy="228600"/>
            </a:xfrm>
          </p:grpSpPr>
          <p:sp>
            <p:nvSpPr>
              <p:cNvPr id="99" name="Oval 98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</p:grpSp>
        <p:grpSp>
          <p:nvGrpSpPr>
            <p:cNvPr id="109" name="Group 108"/>
            <p:cNvGrpSpPr/>
            <p:nvPr/>
          </p:nvGrpSpPr>
          <p:grpSpPr>
            <a:xfrm>
              <a:off x="292310" y="2418410"/>
              <a:ext cx="2901830" cy="228600"/>
              <a:chOff x="319790" y="1509010"/>
              <a:chExt cx="2901830" cy="228600"/>
            </a:xfrm>
          </p:grpSpPr>
          <p:sp>
            <p:nvSpPr>
              <p:cNvPr id="110" name="Oval 109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u="sng"/>
              </a:p>
            </p:txBody>
          </p:sp>
        </p:grpSp>
      </p:grpSp>
      <p:graphicFrame>
        <p:nvGraphicFramePr>
          <p:cNvPr id="145" name="Table 144"/>
          <p:cNvGraphicFramePr>
            <a:graphicFrameLocks noGrp="1"/>
          </p:cNvGraphicFramePr>
          <p:nvPr/>
        </p:nvGraphicFramePr>
        <p:xfrm>
          <a:off x="216110" y="4711910"/>
          <a:ext cx="33528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46" name="Group 145"/>
          <p:cNvGrpSpPr/>
          <p:nvPr/>
        </p:nvGrpSpPr>
        <p:grpSpPr>
          <a:xfrm>
            <a:off x="249840" y="4823920"/>
            <a:ext cx="3276580" cy="1615190"/>
            <a:chOff x="292310" y="1509010"/>
            <a:chExt cx="3276580" cy="1615190"/>
          </a:xfrm>
        </p:grpSpPr>
        <p:grpSp>
          <p:nvGrpSpPr>
            <p:cNvPr id="147" name="Group 146"/>
            <p:cNvGrpSpPr/>
            <p:nvPr/>
          </p:nvGrpSpPr>
          <p:grpSpPr>
            <a:xfrm>
              <a:off x="319790" y="1509010"/>
              <a:ext cx="3249100" cy="228600"/>
              <a:chOff x="319790" y="1509010"/>
              <a:chExt cx="3249100" cy="228600"/>
            </a:xfrm>
          </p:grpSpPr>
          <p:sp>
            <p:nvSpPr>
              <p:cNvPr id="181" name="Oval 180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306050" y="1978700"/>
              <a:ext cx="3249100" cy="228600"/>
              <a:chOff x="319790" y="1509010"/>
              <a:chExt cx="3249100" cy="228600"/>
            </a:xfrm>
          </p:grpSpPr>
          <p:sp>
            <p:nvSpPr>
              <p:cNvPr id="171" name="Oval 170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9" name="Group 148"/>
            <p:cNvGrpSpPr/>
            <p:nvPr/>
          </p:nvGrpSpPr>
          <p:grpSpPr>
            <a:xfrm>
              <a:off x="292310" y="2418410"/>
              <a:ext cx="3249100" cy="228600"/>
              <a:chOff x="319790" y="1509010"/>
              <a:chExt cx="3249100" cy="228600"/>
            </a:xfrm>
          </p:grpSpPr>
          <p:sp>
            <p:nvSpPr>
              <p:cNvPr id="161" name="Oval 160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0" name="Group 149"/>
            <p:cNvGrpSpPr/>
            <p:nvPr/>
          </p:nvGrpSpPr>
          <p:grpSpPr>
            <a:xfrm>
              <a:off x="306050" y="2895600"/>
              <a:ext cx="3249100" cy="228600"/>
              <a:chOff x="319790" y="1509010"/>
              <a:chExt cx="3249100" cy="228600"/>
            </a:xfrm>
          </p:grpSpPr>
          <p:sp>
            <p:nvSpPr>
              <p:cNvPr id="151" name="Oval 150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284" name="Table 283"/>
          <p:cNvGraphicFramePr>
            <a:graphicFrameLocks noGrp="1"/>
          </p:cNvGraphicFramePr>
          <p:nvPr/>
        </p:nvGraphicFramePr>
        <p:xfrm>
          <a:off x="218610" y="2637020"/>
          <a:ext cx="33528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FF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85" name="Group 284"/>
          <p:cNvGrpSpPr/>
          <p:nvPr/>
        </p:nvGrpSpPr>
        <p:grpSpPr>
          <a:xfrm>
            <a:off x="252340" y="2749030"/>
            <a:ext cx="3276580" cy="1615190"/>
            <a:chOff x="292310" y="1509010"/>
            <a:chExt cx="3276580" cy="1615190"/>
          </a:xfrm>
        </p:grpSpPr>
        <p:grpSp>
          <p:nvGrpSpPr>
            <p:cNvPr id="286" name="Group 285"/>
            <p:cNvGrpSpPr/>
            <p:nvPr/>
          </p:nvGrpSpPr>
          <p:grpSpPr>
            <a:xfrm>
              <a:off x="319790" y="1509010"/>
              <a:ext cx="3249100" cy="228600"/>
              <a:chOff x="319790" y="1509010"/>
              <a:chExt cx="3249100" cy="228600"/>
            </a:xfrm>
          </p:grpSpPr>
          <p:sp>
            <p:nvSpPr>
              <p:cNvPr id="320" name="Oval 319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1" name="Oval 320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2" name="Oval 321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3" name="Oval 322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4" name="Oval 323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5" name="Oval 324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" name="Oval 325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7" name="Oval 326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8" name="Oval 327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9" name="Oval 328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7" name="Group 286"/>
            <p:cNvGrpSpPr/>
            <p:nvPr/>
          </p:nvGrpSpPr>
          <p:grpSpPr>
            <a:xfrm>
              <a:off x="306050" y="1978700"/>
              <a:ext cx="3249100" cy="228600"/>
              <a:chOff x="319790" y="1509010"/>
              <a:chExt cx="3249100" cy="228600"/>
            </a:xfrm>
          </p:grpSpPr>
          <p:sp>
            <p:nvSpPr>
              <p:cNvPr id="310" name="Oval 309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1" name="Oval 310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2" name="Oval 311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3" name="Oval 312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4" name="Oval 313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5" name="Oval 314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6" name="Oval 315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" name="Oval 316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8" name="Oval 317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" name="Oval 318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8" name="Group 287"/>
            <p:cNvGrpSpPr/>
            <p:nvPr/>
          </p:nvGrpSpPr>
          <p:grpSpPr>
            <a:xfrm>
              <a:off x="292310" y="2418410"/>
              <a:ext cx="3249100" cy="228600"/>
              <a:chOff x="319790" y="1509010"/>
              <a:chExt cx="3249100" cy="228600"/>
            </a:xfrm>
          </p:grpSpPr>
          <p:sp>
            <p:nvSpPr>
              <p:cNvPr id="300" name="Oval 299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1" name="Oval 300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2" name="Oval 301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3" name="Oval 302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4" name="Oval 303"/>
              <p:cNvSpPr/>
              <p:nvPr/>
            </p:nvSpPr>
            <p:spPr>
              <a:xfrm>
                <a:off x="164891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5" name="Oval 304"/>
              <p:cNvSpPr/>
              <p:nvPr/>
            </p:nvSpPr>
            <p:spPr>
              <a:xfrm>
                <a:off x="19811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6" name="Oval 305"/>
              <p:cNvSpPr/>
              <p:nvPr/>
            </p:nvSpPr>
            <p:spPr>
              <a:xfrm>
                <a:off x="231347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7" name="Oval 306"/>
              <p:cNvSpPr/>
              <p:nvPr/>
            </p:nvSpPr>
            <p:spPr>
              <a:xfrm>
                <a:off x="266074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8" name="Oval 307"/>
              <p:cNvSpPr/>
              <p:nvPr/>
            </p:nvSpPr>
            <p:spPr>
              <a:xfrm>
                <a:off x="299302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9" name="Oval 308"/>
              <p:cNvSpPr/>
              <p:nvPr/>
            </p:nvSpPr>
            <p:spPr>
              <a:xfrm>
                <a:off x="33402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89" name="Group 288"/>
            <p:cNvGrpSpPr/>
            <p:nvPr/>
          </p:nvGrpSpPr>
          <p:grpSpPr>
            <a:xfrm>
              <a:off x="306050" y="2895600"/>
              <a:ext cx="1225440" cy="228600"/>
              <a:chOff x="319790" y="1509010"/>
              <a:chExt cx="1225440" cy="228600"/>
            </a:xfrm>
          </p:grpSpPr>
          <p:sp>
            <p:nvSpPr>
              <p:cNvPr id="290" name="Oval 289"/>
              <p:cNvSpPr/>
              <p:nvPr/>
            </p:nvSpPr>
            <p:spPr>
              <a:xfrm>
                <a:off x="31979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1" name="Oval 290"/>
              <p:cNvSpPr/>
              <p:nvPr/>
            </p:nvSpPr>
            <p:spPr>
              <a:xfrm>
                <a:off x="63708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2" name="Oval 291"/>
              <p:cNvSpPr/>
              <p:nvPr/>
            </p:nvSpPr>
            <p:spPr>
              <a:xfrm>
                <a:off x="98435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3" name="Oval 292"/>
              <p:cNvSpPr/>
              <p:nvPr/>
            </p:nvSpPr>
            <p:spPr>
              <a:xfrm>
                <a:off x="1316630" y="150901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0" name="Rectangle 329"/>
          <p:cNvSpPr/>
          <p:nvPr/>
        </p:nvSpPr>
        <p:spPr>
          <a:xfrm>
            <a:off x="5646290" y="1371600"/>
            <a:ext cx="7620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2৯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28" name="Straight Arrow Connector 127"/>
          <p:cNvCxnSpPr/>
          <p:nvPr/>
        </p:nvCxnSpPr>
        <p:spPr>
          <a:xfrm>
            <a:off x="3612630" y="167640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>
            <a:off x="5275290" y="167640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6462010" y="167640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1" name="Table 130"/>
          <p:cNvGraphicFramePr>
            <a:graphicFrameLocks noGrp="1"/>
          </p:cNvGraphicFramePr>
          <p:nvPr/>
        </p:nvGraphicFramePr>
        <p:xfrm>
          <a:off x="6826770" y="2804660"/>
          <a:ext cx="20574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/>
                <a:gridCol w="1028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দশক</a:t>
                      </a:r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2" name="Rectangle 131"/>
          <p:cNvSpPr/>
          <p:nvPr/>
        </p:nvSpPr>
        <p:spPr>
          <a:xfrm>
            <a:off x="4016110" y="3185660"/>
            <a:ext cx="12192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5631300" y="3185660"/>
            <a:ext cx="7620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34" name="Straight Arrow Connector 133"/>
          <p:cNvCxnSpPr/>
          <p:nvPr/>
        </p:nvCxnSpPr>
        <p:spPr>
          <a:xfrm>
            <a:off x="3597640" y="349046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>
            <a:off x="5260300" y="349046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>
            <a:off x="6447020" y="349046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2" name="Table 141"/>
          <p:cNvGraphicFramePr>
            <a:graphicFrameLocks noGrp="1"/>
          </p:cNvGraphicFramePr>
          <p:nvPr/>
        </p:nvGraphicFramePr>
        <p:xfrm>
          <a:off x="6810530" y="4908280"/>
          <a:ext cx="20574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/>
                <a:gridCol w="1028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দশক</a:t>
                      </a:r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endParaRPr lang="en-US" sz="3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3" name="Rectangle 142"/>
          <p:cNvSpPr/>
          <p:nvPr/>
        </p:nvSpPr>
        <p:spPr>
          <a:xfrm>
            <a:off x="3999870" y="5289280"/>
            <a:ext cx="12192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5615060" y="5289280"/>
            <a:ext cx="762000" cy="609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91" name="Straight Arrow Connector 190"/>
          <p:cNvCxnSpPr/>
          <p:nvPr/>
        </p:nvCxnSpPr>
        <p:spPr>
          <a:xfrm>
            <a:off x="3581400" y="559408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>
            <a:off x="5244060" y="559408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/>
          <p:cNvCxnSpPr/>
          <p:nvPr/>
        </p:nvCxnSpPr>
        <p:spPr>
          <a:xfrm>
            <a:off x="6430780" y="559408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/>
          <p:cNvSpPr txBox="1"/>
          <p:nvPr/>
        </p:nvSpPr>
        <p:spPr>
          <a:xfrm>
            <a:off x="4007370" y="321664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4</a:t>
            </a:r>
            <a:endParaRPr lang="en-US" sz="3200" dirty="0"/>
          </a:p>
        </p:txBody>
      </p:sp>
      <p:sp>
        <p:nvSpPr>
          <p:cNvPr id="196" name="TextBox 195"/>
          <p:cNvSpPr txBox="1"/>
          <p:nvPr/>
        </p:nvSpPr>
        <p:spPr>
          <a:xfrm>
            <a:off x="5668780" y="3200400"/>
            <a:ext cx="670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৩4</a:t>
            </a:r>
            <a:endParaRPr lang="en-US" sz="3200" dirty="0"/>
          </a:p>
        </p:txBody>
      </p:sp>
      <p:sp>
        <p:nvSpPr>
          <p:cNvPr id="197" name="TextBox 196"/>
          <p:cNvSpPr txBox="1"/>
          <p:nvPr/>
        </p:nvSpPr>
        <p:spPr>
          <a:xfrm>
            <a:off x="6976670" y="3414010"/>
            <a:ext cx="67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3600" dirty="0"/>
          </a:p>
        </p:txBody>
      </p:sp>
      <p:sp>
        <p:nvSpPr>
          <p:cNvPr id="198" name="TextBox 197"/>
          <p:cNvSpPr txBox="1"/>
          <p:nvPr/>
        </p:nvSpPr>
        <p:spPr>
          <a:xfrm>
            <a:off x="8011070" y="3429000"/>
            <a:ext cx="67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/>
          </a:p>
        </p:txBody>
      </p:sp>
      <p:sp>
        <p:nvSpPr>
          <p:cNvPr id="199" name="TextBox 198"/>
          <p:cNvSpPr txBox="1"/>
          <p:nvPr/>
        </p:nvSpPr>
        <p:spPr>
          <a:xfrm>
            <a:off x="3977390" y="531385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৪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দশ</a:t>
            </a:r>
            <a:endParaRPr lang="en-US" sz="3200" dirty="0"/>
          </a:p>
        </p:txBody>
      </p:sp>
      <p:sp>
        <p:nvSpPr>
          <p:cNvPr id="200" name="TextBox 199"/>
          <p:cNvSpPr txBox="1"/>
          <p:nvPr/>
        </p:nvSpPr>
        <p:spPr>
          <a:xfrm>
            <a:off x="6950440" y="5509629"/>
            <a:ext cx="67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3600" dirty="0"/>
          </a:p>
        </p:txBody>
      </p:sp>
      <p:sp>
        <p:nvSpPr>
          <p:cNvPr id="201" name="TextBox 200"/>
          <p:cNvSpPr txBox="1"/>
          <p:nvPr/>
        </p:nvSpPr>
        <p:spPr>
          <a:xfrm>
            <a:off x="7913560" y="5509629"/>
            <a:ext cx="670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</a:t>
            </a:r>
            <a:endParaRPr lang="en-US" sz="3600" dirty="0"/>
          </a:p>
        </p:txBody>
      </p:sp>
      <p:sp>
        <p:nvSpPr>
          <p:cNvPr id="194" name="TextBox 193"/>
          <p:cNvSpPr txBox="1"/>
          <p:nvPr/>
        </p:nvSpPr>
        <p:spPr>
          <a:xfrm>
            <a:off x="242340" y="231100"/>
            <a:ext cx="8656820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দশকের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খালি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৩২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/>
          </a:p>
        </p:txBody>
      </p:sp>
      <p:sp>
        <p:nvSpPr>
          <p:cNvPr id="202" name="TextBox 201"/>
          <p:cNvSpPr txBox="1"/>
          <p:nvPr/>
        </p:nvSpPr>
        <p:spPr>
          <a:xfrm>
            <a:off x="5565060" y="5272548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৪০</a:t>
            </a:r>
            <a:endParaRPr lang="en-US" sz="32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2340" y="231100"/>
            <a:ext cx="8656820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		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		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4633210" y="870680"/>
            <a:ext cx="4267200" cy="2819400"/>
          </a:xfrm>
          <a:prstGeom prst="rect">
            <a:avLst/>
          </a:prstGeom>
          <a:solidFill>
            <a:schemeClr val="accent3">
              <a:lumMod val="40000"/>
              <a:lumOff val="6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575810" y="3810000"/>
            <a:ext cx="4267200" cy="2819400"/>
          </a:xfrm>
          <a:prstGeom prst="rect">
            <a:avLst/>
          </a:prstGeom>
          <a:solidFill>
            <a:schemeClr val="accent2">
              <a:lumMod val="40000"/>
              <a:lumOff val="6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336560" y="985790"/>
            <a:ext cx="123669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isometricOffAxis2Lef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০১</a:t>
            </a:r>
            <a:endParaRPr lang="en-US" sz="2800" dirty="0"/>
          </a:p>
        </p:txBody>
      </p:sp>
      <p:sp>
        <p:nvSpPr>
          <p:cNvPr id="59" name="TextBox 58"/>
          <p:cNvSpPr txBox="1"/>
          <p:nvPr/>
        </p:nvSpPr>
        <p:spPr>
          <a:xfrm>
            <a:off x="7678710" y="974360"/>
            <a:ext cx="1236690" cy="5232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isometricOffAxis2Lef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০২</a:t>
            </a:r>
            <a:endParaRPr lang="en-US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5668780" y="3896380"/>
            <a:ext cx="1236690" cy="523220"/>
          </a:xfrm>
          <a:prstGeom prst="rect">
            <a:avLst/>
          </a:prstGeom>
          <a:solidFill>
            <a:srgbClr val="7030A0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isometricOffAxis2Left"/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০৩</a:t>
            </a:r>
            <a:endParaRPr lang="en-US" sz="2800" dirty="0"/>
          </a:p>
        </p:txBody>
      </p:sp>
      <p:sp>
        <p:nvSpPr>
          <p:cNvPr id="47" name="Rectangle 46"/>
          <p:cNvSpPr/>
          <p:nvPr/>
        </p:nvSpPr>
        <p:spPr>
          <a:xfrm>
            <a:off x="273570" y="883170"/>
            <a:ext cx="4267200" cy="2819400"/>
          </a:xfrm>
          <a:prstGeom prst="rect">
            <a:avLst/>
          </a:prstGeom>
          <a:solidFill>
            <a:schemeClr val="accent5">
              <a:lumMod val="40000"/>
              <a:lumOff val="6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94"/>
          <p:cNvGrpSpPr/>
          <p:nvPr/>
        </p:nvGrpSpPr>
        <p:grpSpPr>
          <a:xfrm>
            <a:off x="108680" y="869430"/>
            <a:ext cx="4387120" cy="2512100"/>
            <a:chOff x="108680" y="869430"/>
            <a:chExt cx="4387120" cy="2512100"/>
          </a:xfrm>
        </p:grpSpPr>
        <p:sp>
          <p:nvSpPr>
            <p:cNvPr id="55" name="TextBox 54"/>
            <p:cNvSpPr txBox="1"/>
            <p:nvPr/>
          </p:nvSpPr>
          <p:spPr>
            <a:xfrm>
              <a:off x="108680" y="1401580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দশক</a:t>
              </a:r>
              <a:endParaRPr lang="en-US" sz="32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994350" y="1387840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একক</a:t>
              </a:r>
              <a:endParaRPr lang="en-US" sz="32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44840" y="869430"/>
              <a:ext cx="2286000" cy="584775"/>
            </a:xfrm>
            <a:prstGeom prst="rect">
              <a:avLst/>
            </a:prstGeom>
            <a:solidFill>
              <a:schemeClr val="tx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স্থানীয়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মান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লিখ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:</a:t>
              </a:r>
              <a:endParaRPr lang="en-US" sz="32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27420" y="1734609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৭</a:t>
              </a:r>
              <a:endParaRPr lang="en-US" sz="32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938140" y="1735859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৭</a:t>
              </a:r>
              <a:endParaRPr lang="en-US" sz="3200" dirty="0"/>
            </a:p>
          </p:txBody>
        </p:sp>
        <p:cxnSp>
          <p:nvCxnSpPr>
            <p:cNvPr id="62" name="Straight Connector 61"/>
            <p:cNvCxnSpPr/>
            <p:nvPr/>
          </p:nvCxnSpPr>
          <p:spPr>
            <a:xfrm>
              <a:off x="1464040" y="2208550"/>
              <a:ext cx="0" cy="381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449050" y="2589550"/>
              <a:ext cx="762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69560" y="2193560"/>
              <a:ext cx="0" cy="9144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55820" y="3124200"/>
              <a:ext cx="1447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208550" y="2796755"/>
              <a:ext cx="2287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200" dirty="0"/>
            </a:p>
          </p:txBody>
        </p:sp>
      </p:grpSp>
      <p:grpSp>
        <p:nvGrpSpPr>
          <p:cNvPr id="3" name="Group 95"/>
          <p:cNvGrpSpPr/>
          <p:nvPr/>
        </p:nvGrpSpPr>
        <p:grpSpPr>
          <a:xfrm>
            <a:off x="2470880" y="3839980"/>
            <a:ext cx="4387120" cy="2512100"/>
            <a:chOff x="108680" y="869430"/>
            <a:chExt cx="4387120" cy="2512100"/>
          </a:xfrm>
        </p:grpSpPr>
        <p:sp>
          <p:nvSpPr>
            <p:cNvPr id="97" name="TextBox 96"/>
            <p:cNvSpPr txBox="1"/>
            <p:nvPr/>
          </p:nvSpPr>
          <p:spPr>
            <a:xfrm>
              <a:off x="108680" y="1401580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দশক</a:t>
              </a:r>
              <a:endParaRPr lang="en-US" sz="3200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994350" y="1387840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একক</a:t>
              </a:r>
              <a:endParaRPr lang="en-US" sz="3200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44840" y="869430"/>
              <a:ext cx="2286000" cy="584775"/>
            </a:xfrm>
            <a:prstGeom prst="rect">
              <a:avLst/>
            </a:prstGeom>
            <a:solidFill>
              <a:schemeClr val="tx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স্থানীয়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মান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লিখ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:</a:t>
              </a:r>
              <a:endParaRPr lang="en-US" sz="32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27420" y="1734609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৯</a:t>
              </a:r>
              <a:endParaRPr lang="en-US" sz="3200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938140" y="1735859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৮</a:t>
              </a:r>
              <a:endParaRPr lang="en-US" sz="3200" dirty="0"/>
            </a:p>
          </p:txBody>
        </p:sp>
        <p:cxnSp>
          <p:nvCxnSpPr>
            <p:cNvPr id="102" name="Straight Connector 101"/>
            <p:cNvCxnSpPr/>
            <p:nvPr/>
          </p:nvCxnSpPr>
          <p:spPr>
            <a:xfrm>
              <a:off x="1464040" y="2208550"/>
              <a:ext cx="0" cy="381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449050" y="2589550"/>
              <a:ext cx="762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669560" y="2193560"/>
              <a:ext cx="0" cy="9144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655820" y="3124200"/>
              <a:ext cx="1447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2208550" y="2796755"/>
              <a:ext cx="2287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200" dirty="0"/>
            </a:p>
          </p:txBody>
        </p:sp>
      </p:grpSp>
      <p:grpSp>
        <p:nvGrpSpPr>
          <p:cNvPr id="4" name="Group 107"/>
          <p:cNvGrpSpPr/>
          <p:nvPr/>
        </p:nvGrpSpPr>
        <p:grpSpPr>
          <a:xfrm>
            <a:off x="4524530" y="899410"/>
            <a:ext cx="4387120" cy="2512100"/>
            <a:chOff x="108680" y="869430"/>
            <a:chExt cx="4387120" cy="2512100"/>
          </a:xfrm>
        </p:grpSpPr>
        <p:sp>
          <p:nvSpPr>
            <p:cNvPr id="109" name="TextBox 108"/>
            <p:cNvSpPr txBox="1"/>
            <p:nvPr/>
          </p:nvSpPr>
          <p:spPr>
            <a:xfrm>
              <a:off x="108680" y="1401580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দশক</a:t>
              </a:r>
              <a:endParaRPr lang="en-US" sz="3200" dirty="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994350" y="1387840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একক</a:t>
              </a:r>
              <a:endParaRPr lang="en-US" sz="3200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44840" y="869430"/>
              <a:ext cx="2286000" cy="584775"/>
            </a:xfrm>
            <a:prstGeom prst="rect">
              <a:avLst/>
            </a:prstGeom>
            <a:solidFill>
              <a:schemeClr val="tx1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স্থানীয়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মান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লিখ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:</a:t>
              </a:r>
              <a:endParaRPr lang="en-US" sz="32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27420" y="1734609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৫</a:t>
              </a:r>
              <a:endParaRPr lang="en-US" sz="3200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938140" y="1735859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০</a:t>
              </a:r>
              <a:endParaRPr lang="en-US" sz="3200" dirty="0"/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1464040" y="2208550"/>
              <a:ext cx="0" cy="381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1449050" y="2589550"/>
              <a:ext cx="7620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669560" y="2193560"/>
              <a:ext cx="0" cy="9144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655820" y="3124200"/>
              <a:ext cx="14478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/>
            <p:cNvSpPr txBox="1"/>
            <p:nvPr/>
          </p:nvSpPr>
          <p:spPr>
            <a:xfrm>
              <a:off x="2208550" y="2796755"/>
              <a:ext cx="2287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3200" dirty="0"/>
            </a:p>
          </p:txBody>
        </p:sp>
      </p:grpSp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CCF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2340" y="231100"/>
            <a:ext cx="8656820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নাও</a:t>
            </a:r>
            <a:endParaRPr lang="en-US" sz="3200" dirty="0"/>
          </a:p>
        </p:txBody>
      </p:sp>
      <p:sp>
        <p:nvSpPr>
          <p:cNvPr id="48" name="Rectangle 47"/>
          <p:cNvSpPr/>
          <p:nvPr/>
        </p:nvSpPr>
        <p:spPr>
          <a:xfrm>
            <a:off x="4631960" y="854440"/>
            <a:ext cx="4267200" cy="2819400"/>
          </a:xfrm>
          <a:prstGeom prst="rect">
            <a:avLst/>
          </a:prstGeom>
          <a:solidFill>
            <a:schemeClr val="accent3">
              <a:lumMod val="40000"/>
              <a:lumOff val="6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589550" y="3778770"/>
            <a:ext cx="4267200" cy="2819400"/>
          </a:xfrm>
          <a:prstGeom prst="rect">
            <a:avLst/>
          </a:prstGeom>
          <a:solidFill>
            <a:schemeClr val="accent2">
              <a:lumMod val="40000"/>
              <a:lumOff val="6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214860" y="866930"/>
            <a:ext cx="4267200" cy="2819400"/>
          </a:xfrm>
          <a:prstGeom prst="rect">
            <a:avLst/>
          </a:prstGeom>
          <a:solidFill>
            <a:schemeClr val="accent5">
              <a:lumMod val="40000"/>
              <a:lumOff val="60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0" name="Group 119"/>
          <p:cNvGrpSpPr/>
          <p:nvPr/>
        </p:nvGrpSpPr>
        <p:grpSpPr>
          <a:xfrm>
            <a:off x="108680" y="869430"/>
            <a:ext cx="4464570" cy="2512100"/>
            <a:chOff x="108680" y="869430"/>
            <a:chExt cx="4464570" cy="2512100"/>
          </a:xfrm>
        </p:grpSpPr>
        <p:sp>
          <p:nvSpPr>
            <p:cNvPr id="50" name="TextBox 49"/>
            <p:cNvSpPr txBox="1"/>
            <p:nvPr/>
          </p:nvSpPr>
          <p:spPr>
            <a:xfrm>
              <a:off x="3336560" y="985790"/>
              <a:ext cx="1236690" cy="52322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effectLst>
              <a:innerShdw blurRad="63500" dist="50800" dir="16200000">
                <a:prstClr val="black">
                  <a:alpha val="50000"/>
                </a:prstClr>
              </a:innerShdw>
            </a:effectLst>
            <a:scene3d>
              <a:camera prst="isometricOffAxis2Left"/>
              <a:lightRig rig="threePt" dir="t"/>
            </a:scene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: ০১</a:t>
              </a:r>
              <a:endParaRPr lang="en-US" sz="2800" dirty="0"/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108680" y="869430"/>
              <a:ext cx="4387120" cy="2512100"/>
              <a:chOff x="108680" y="869430"/>
              <a:chExt cx="4387120" cy="2512100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108680" y="1401580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দশক</a:t>
                </a:r>
                <a:endParaRPr lang="en-US" sz="3200" dirty="0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994350" y="1387840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একক</a:t>
                </a:r>
                <a:endParaRPr lang="en-US" sz="3200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44840" y="869430"/>
                <a:ext cx="2286000" cy="58477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স্থানীয়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মান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লিখ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:</a:t>
                </a:r>
                <a:endParaRPr lang="en-US" sz="32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27420" y="1734609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৭</a:t>
                </a:r>
                <a:endParaRPr lang="en-US" sz="3200" dirty="0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938140" y="1735859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৭</a:t>
                </a:r>
                <a:endParaRPr lang="en-US" sz="3200" dirty="0"/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1464040" y="2208550"/>
                <a:ext cx="0" cy="3810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1449050" y="2589550"/>
                <a:ext cx="76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2208550" y="2284750"/>
                <a:ext cx="22872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৭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একক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=   ৭</a:t>
                </a:r>
                <a:endParaRPr lang="en-US" sz="3200" dirty="0"/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669560" y="2193560"/>
                <a:ext cx="0" cy="9144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655820" y="3124200"/>
                <a:ext cx="14478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2208550" y="2796755"/>
                <a:ext cx="22872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৭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দশক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=  ৭০</a:t>
                </a:r>
                <a:endParaRPr lang="en-US" sz="3200" dirty="0"/>
              </a:p>
            </p:txBody>
          </p:sp>
        </p:grpSp>
      </p:grpSp>
      <p:grpSp>
        <p:nvGrpSpPr>
          <p:cNvPr id="122" name="Group 121"/>
          <p:cNvGrpSpPr/>
          <p:nvPr/>
        </p:nvGrpSpPr>
        <p:grpSpPr>
          <a:xfrm>
            <a:off x="2470880" y="3839980"/>
            <a:ext cx="4434590" cy="2512100"/>
            <a:chOff x="2470880" y="3839980"/>
            <a:chExt cx="4434590" cy="2512100"/>
          </a:xfrm>
        </p:grpSpPr>
        <p:sp>
          <p:nvSpPr>
            <p:cNvPr id="60" name="TextBox 59"/>
            <p:cNvSpPr txBox="1"/>
            <p:nvPr/>
          </p:nvSpPr>
          <p:spPr>
            <a:xfrm>
              <a:off x="5668780" y="3896380"/>
              <a:ext cx="1236690" cy="523220"/>
            </a:xfrm>
            <a:prstGeom prst="rect">
              <a:avLst/>
            </a:prstGeom>
            <a:solidFill>
              <a:srgbClr val="7030A0"/>
            </a:solidFill>
            <a:effectLst>
              <a:innerShdw blurRad="63500" dist="50800" dir="16200000">
                <a:prstClr val="black">
                  <a:alpha val="50000"/>
                </a:prstClr>
              </a:innerShdw>
            </a:effectLst>
            <a:scene3d>
              <a:camera prst="isometricOffAxis2Left"/>
              <a:lightRig rig="threePt" dir="t"/>
            </a:scene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: ০৩</a:t>
              </a:r>
              <a:endParaRPr lang="en-US" sz="2800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470880" y="3839980"/>
              <a:ext cx="4387120" cy="2512100"/>
              <a:chOff x="108680" y="869430"/>
              <a:chExt cx="4387120" cy="2512100"/>
            </a:xfrm>
          </p:grpSpPr>
          <p:sp>
            <p:nvSpPr>
              <p:cNvPr id="97" name="TextBox 96"/>
              <p:cNvSpPr txBox="1"/>
              <p:nvPr/>
            </p:nvSpPr>
            <p:spPr>
              <a:xfrm>
                <a:off x="108680" y="1401580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দশক</a:t>
                </a:r>
                <a:endParaRPr lang="en-US" sz="3200" dirty="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994350" y="1387840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একক</a:t>
                </a:r>
                <a:endParaRPr lang="en-US" sz="3200" dirty="0"/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244840" y="869430"/>
                <a:ext cx="2286000" cy="58477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স্থানীয়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মান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লিখ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:</a:t>
                </a:r>
                <a:endParaRPr lang="en-US" sz="3200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127420" y="1734609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৯</a:t>
                </a:r>
                <a:endParaRPr lang="en-US" sz="3200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938140" y="1735859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৮</a:t>
                </a:r>
                <a:endParaRPr lang="en-US" sz="3200" dirty="0"/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>
                <a:off x="1464040" y="2208550"/>
                <a:ext cx="0" cy="3810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1449050" y="2589550"/>
                <a:ext cx="76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TextBox 103"/>
              <p:cNvSpPr txBox="1"/>
              <p:nvPr/>
            </p:nvSpPr>
            <p:spPr>
              <a:xfrm>
                <a:off x="2208550" y="2284750"/>
                <a:ext cx="22872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৮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একক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=   ৮</a:t>
                </a:r>
                <a:endParaRPr lang="en-US" sz="3200" dirty="0"/>
              </a:p>
            </p:txBody>
          </p:sp>
          <p:cxnSp>
            <p:nvCxnSpPr>
              <p:cNvPr id="105" name="Straight Connector 104"/>
              <p:cNvCxnSpPr/>
              <p:nvPr/>
            </p:nvCxnSpPr>
            <p:spPr>
              <a:xfrm>
                <a:off x="669560" y="2193560"/>
                <a:ext cx="0" cy="9144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655820" y="3124200"/>
                <a:ext cx="14478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/>
              <p:cNvSpPr txBox="1"/>
              <p:nvPr/>
            </p:nvSpPr>
            <p:spPr>
              <a:xfrm>
                <a:off x="2208550" y="2796755"/>
                <a:ext cx="22872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৯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দশক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=  ৯০</a:t>
                </a:r>
                <a:endParaRPr lang="en-US" sz="3200" dirty="0"/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4524530" y="899410"/>
            <a:ext cx="4390870" cy="2512100"/>
            <a:chOff x="4524530" y="899410"/>
            <a:chExt cx="4390870" cy="2512100"/>
          </a:xfrm>
        </p:grpSpPr>
        <p:sp>
          <p:nvSpPr>
            <p:cNvPr id="59" name="TextBox 58"/>
            <p:cNvSpPr txBox="1"/>
            <p:nvPr/>
          </p:nvSpPr>
          <p:spPr>
            <a:xfrm>
              <a:off x="7678710" y="974360"/>
              <a:ext cx="1236690" cy="52322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>
              <a:innerShdw blurRad="63500" dist="50800" dir="16200000">
                <a:prstClr val="black">
                  <a:alpha val="50000"/>
                </a:prstClr>
              </a:innerShdw>
            </a:effectLst>
            <a:scene3d>
              <a:camera prst="isometricOffAxis2Left"/>
              <a:lightRig rig="threePt" dir="t"/>
            </a:scene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: ০২</a:t>
              </a:r>
              <a:endParaRPr lang="en-US" sz="2800" dirty="0"/>
            </a:p>
          </p:txBody>
        </p:sp>
        <p:grpSp>
          <p:nvGrpSpPr>
            <p:cNvPr id="108" name="Group 107"/>
            <p:cNvGrpSpPr/>
            <p:nvPr/>
          </p:nvGrpSpPr>
          <p:grpSpPr>
            <a:xfrm>
              <a:off x="4524530" y="899410"/>
              <a:ext cx="4387120" cy="2512100"/>
              <a:chOff x="108680" y="869430"/>
              <a:chExt cx="4387120" cy="2512100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108680" y="1401580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দশক</a:t>
                </a:r>
                <a:endParaRPr lang="en-US" sz="3200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994350" y="1387840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একক</a:t>
                </a:r>
                <a:endParaRPr lang="en-US" sz="3200" dirty="0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244840" y="869430"/>
                <a:ext cx="2286000" cy="58477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স্থানীয়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মান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লিখ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:</a:t>
                </a:r>
                <a:endParaRPr lang="en-US" sz="3200" dirty="0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127420" y="1734609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sz="3200" dirty="0"/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938140" y="1735859"/>
                <a:ext cx="1066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০</a:t>
                </a:r>
                <a:endParaRPr lang="en-US" sz="3200" dirty="0"/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>
                <a:off x="1464040" y="2208550"/>
                <a:ext cx="0" cy="3810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1449050" y="2589550"/>
                <a:ext cx="7620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TextBox 115"/>
              <p:cNvSpPr txBox="1"/>
              <p:nvPr/>
            </p:nvSpPr>
            <p:spPr>
              <a:xfrm>
                <a:off x="2208550" y="2284750"/>
                <a:ext cx="22872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০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একক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=   ০</a:t>
                </a:r>
                <a:endParaRPr lang="en-US" sz="3200" dirty="0"/>
              </a:p>
            </p:txBody>
          </p:sp>
          <p:cxnSp>
            <p:nvCxnSpPr>
              <p:cNvPr id="117" name="Straight Connector 116"/>
              <p:cNvCxnSpPr/>
              <p:nvPr/>
            </p:nvCxnSpPr>
            <p:spPr>
              <a:xfrm>
                <a:off x="669560" y="2193560"/>
                <a:ext cx="0" cy="91440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655820" y="3124200"/>
                <a:ext cx="1447800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TextBox 118"/>
              <p:cNvSpPr txBox="1"/>
              <p:nvPr/>
            </p:nvSpPr>
            <p:spPr>
              <a:xfrm>
                <a:off x="2208550" y="2796755"/>
                <a:ext cx="228725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৫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দশক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=  ৫০</a:t>
                </a:r>
                <a:endParaRPr lang="en-US" sz="3200" dirty="0"/>
              </a:p>
            </p:txBody>
          </p:sp>
        </p:grpSp>
      </p:grp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l="26734" t="21875" r="25794" b="14017"/>
          <a:stretch>
            <a:fillRect/>
          </a:stretch>
        </p:blipFill>
        <p:spPr bwMode="auto">
          <a:xfrm>
            <a:off x="0" y="-152399"/>
            <a:ext cx="9233419" cy="701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838200" y="2286000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http://www.dositey.com/2008/Products/Content/Include/PVOTH/1/1/launch.php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33800" y="-76200"/>
            <a:ext cx="244490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Game</a:t>
            </a:r>
            <a:endParaRPr lang="en-US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ame 12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242340" y="231100"/>
            <a:ext cx="8656820" cy="58477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৩৩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endParaRPr lang="en-US" sz="3200" dirty="0"/>
          </a:p>
        </p:txBody>
      </p:sp>
      <p:sp>
        <p:nvSpPr>
          <p:cNvPr id="38" name="Rectangle 37"/>
          <p:cNvSpPr/>
          <p:nvPr/>
        </p:nvSpPr>
        <p:spPr>
          <a:xfrm>
            <a:off x="228600" y="838200"/>
            <a:ext cx="4267200" cy="2743200"/>
          </a:xfrm>
          <a:prstGeom prst="rect">
            <a:avLst/>
          </a:prstGeom>
          <a:solidFill>
            <a:srgbClr val="180799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Cube 201"/>
          <p:cNvSpPr/>
          <p:nvPr/>
        </p:nvSpPr>
        <p:spPr>
          <a:xfrm>
            <a:off x="409730" y="2864370"/>
            <a:ext cx="2408420" cy="579620"/>
          </a:xfrm>
          <a:prstGeom prst="cub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Rectangle 202"/>
          <p:cNvSpPr/>
          <p:nvPr/>
        </p:nvSpPr>
        <p:spPr>
          <a:xfrm>
            <a:off x="472190" y="3017711"/>
            <a:ext cx="2147340" cy="39504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দশক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cxnSp>
        <p:nvCxnSpPr>
          <p:cNvPr id="204" name="Straight Connector 203"/>
          <p:cNvCxnSpPr/>
          <p:nvPr/>
        </p:nvCxnSpPr>
        <p:spPr>
          <a:xfrm>
            <a:off x="1065550" y="990600"/>
            <a:ext cx="0" cy="194997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>
            <a:off x="2028670" y="990600"/>
            <a:ext cx="0" cy="194997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3307830" y="2849380"/>
            <a:ext cx="1143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/>
          <p:cNvSpPr/>
          <p:nvPr/>
        </p:nvSpPr>
        <p:spPr>
          <a:xfrm>
            <a:off x="915650" y="268199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Oval 237"/>
          <p:cNvSpPr/>
          <p:nvPr/>
        </p:nvSpPr>
        <p:spPr>
          <a:xfrm>
            <a:off x="914400" y="242466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Oval 238"/>
          <p:cNvSpPr/>
          <p:nvPr/>
        </p:nvSpPr>
        <p:spPr>
          <a:xfrm>
            <a:off x="914400" y="217732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/>
          <p:cNvSpPr/>
          <p:nvPr/>
        </p:nvSpPr>
        <p:spPr>
          <a:xfrm>
            <a:off x="914400" y="192998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/>
          <p:cNvSpPr/>
          <p:nvPr/>
        </p:nvSpPr>
        <p:spPr>
          <a:xfrm>
            <a:off x="914400" y="168264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Oval 243"/>
          <p:cNvSpPr/>
          <p:nvPr/>
        </p:nvSpPr>
        <p:spPr>
          <a:xfrm>
            <a:off x="1875020" y="269824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Oval 244"/>
          <p:cNvSpPr/>
          <p:nvPr/>
        </p:nvSpPr>
        <p:spPr>
          <a:xfrm>
            <a:off x="1873770" y="244091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Oval 245"/>
          <p:cNvSpPr/>
          <p:nvPr/>
        </p:nvSpPr>
        <p:spPr>
          <a:xfrm>
            <a:off x="1873770" y="219357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Oval 246"/>
          <p:cNvSpPr/>
          <p:nvPr/>
        </p:nvSpPr>
        <p:spPr>
          <a:xfrm>
            <a:off x="1873770" y="1946230"/>
            <a:ext cx="334780" cy="264820"/>
          </a:xfrm>
          <a:prstGeom prst="ellipse">
            <a:avLst/>
          </a:prstGeom>
          <a:solidFill>
            <a:srgbClr val="00FF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TextBox 250"/>
          <p:cNvSpPr txBox="1"/>
          <p:nvPr/>
        </p:nvSpPr>
        <p:spPr>
          <a:xfrm>
            <a:off x="3352800" y="278942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54</a:t>
            </a:r>
            <a:endParaRPr lang="en-US" sz="4400" dirty="0"/>
          </a:p>
        </p:txBody>
      </p:sp>
      <p:sp>
        <p:nvSpPr>
          <p:cNvPr id="254" name="Rectangle 253"/>
          <p:cNvSpPr/>
          <p:nvPr/>
        </p:nvSpPr>
        <p:spPr>
          <a:xfrm>
            <a:off x="216110" y="3929920"/>
            <a:ext cx="4267200" cy="2743200"/>
          </a:xfrm>
          <a:prstGeom prst="rect">
            <a:avLst/>
          </a:pr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Cube 254"/>
          <p:cNvSpPr/>
          <p:nvPr/>
        </p:nvSpPr>
        <p:spPr>
          <a:xfrm>
            <a:off x="397240" y="5956090"/>
            <a:ext cx="2408420" cy="579620"/>
          </a:xfrm>
          <a:prstGeom prst="cub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Rectangle 255"/>
          <p:cNvSpPr/>
          <p:nvPr/>
        </p:nvSpPr>
        <p:spPr>
          <a:xfrm>
            <a:off x="459700" y="6109431"/>
            <a:ext cx="2147340" cy="39504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দশক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cxnSp>
        <p:nvCxnSpPr>
          <p:cNvPr id="257" name="Straight Connector 256"/>
          <p:cNvCxnSpPr/>
          <p:nvPr/>
        </p:nvCxnSpPr>
        <p:spPr>
          <a:xfrm>
            <a:off x="1053060" y="3962400"/>
            <a:ext cx="0" cy="206989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/>
          <p:cNvCxnSpPr/>
          <p:nvPr/>
        </p:nvCxnSpPr>
        <p:spPr>
          <a:xfrm>
            <a:off x="2016180" y="3962400"/>
            <a:ext cx="0" cy="206989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Rectangle 258"/>
          <p:cNvSpPr/>
          <p:nvPr/>
        </p:nvSpPr>
        <p:spPr>
          <a:xfrm>
            <a:off x="3295340" y="5941100"/>
            <a:ext cx="1143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/>
          <p:cNvSpPr/>
          <p:nvPr/>
        </p:nvSpPr>
        <p:spPr>
          <a:xfrm>
            <a:off x="903160" y="5773710"/>
            <a:ext cx="334780" cy="2648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/>
          <p:cNvSpPr/>
          <p:nvPr/>
        </p:nvSpPr>
        <p:spPr>
          <a:xfrm>
            <a:off x="901910" y="5516380"/>
            <a:ext cx="334780" cy="2648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Oval 261"/>
          <p:cNvSpPr/>
          <p:nvPr/>
        </p:nvSpPr>
        <p:spPr>
          <a:xfrm>
            <a:off x="901910" y="5269040"/>
            <a:ext cx="334780" cy="2648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Oval 262"/>
          <p:cNvSpPr/>
          <p:nvPr/>
        </p:nvSpPr>
        <p:spPr>
          <a:xfrm>
            <a:off x="901910" y="5021700"/>
            <a:ext cx="334780" cy="2648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/>
          <p:cNvSpPr/>
          <p:nvPr/>
        </p:nvSpPr>
        <p:spPr>
          <a:xfrm>
            <a:off x="901910" y="4774360"/>
            <a:ext cx="334780" cy="2648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Oval 264"/>
          <p:cNvSpPr/>
          <p:nvPr/>
        </p:nvSpPr>
        <p:spPr>
          <a:xfrm>
            <a:off x="901910" y="4527020"/>
            <a:ext cx="334780" cy="2648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65"/>
          <p:cNvSpPr/>
          <p:nvPr/>
        </p:nvSpPr>
        <p:spPr>
          <a:xfrm>
            <a:off x="901910" y="4279680"/>
            <a:ext cx="334780" cy="264820"/>
          </a:xfrm>
          <a:prstGeom prst="ellipse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TextBox 273"/>
          <p:cNvSpPr txBox="1"/>
          <p:nvPr/>
        </p:nvSpPr>
        <p:spPr>
          <a:xfrm>
            <a:off x="3340310" y="588114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70</a:t>
            </a:r>
            <a:endParaRPr lang="en-US" sz="4400" dirty="0"/>
          </a:p>
        </p:txBody>
      </p:sp>
      <p:sp>
        <p:nvSpPr>
          <p:cNvPr id="276" name="Rectangle 275"/>
          <p:cNvSpPr/>
          <p:nvPr/>
        </p:nvSpPr>
        <p:spPr>
          <a:xfrm>
            <a:off x="4646950" y="838200"/>
            <a:ext cx="4267200" cy="2819400"/>
          </a:xfrm>
          <a:prstGeom prst="rect">
            <a:avLst/>
          </a:prstGeom>
          <a:solidFill>
            <a:srgbClr val="00B05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Cube 276"/>
          <p:cNvSpPr/>
          <p:nvPr/>
        </p:nvSpPr>
        <p:spPr>
          <a:xfrm>
            <a:off x="4828080" y="3029260"/>
            <a:ext cx="2408420" cy="579620"/>
          </a:xfrm>
          <a:prstGeom prst="cub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Rectangle 277"/>
          <p:cNvSpPr/>
          <p:nvPr/>
        </p:nvSpPr>
        <p:spPr>
          <a:xfrm>
            <a:off x="4890540" y="3182601"/>
            <a:ext cx="2147340" cy="39504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দশক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cxnSp>
        <p:nvCxnSpPr>
          <p:cNvPr id="279" name="Straight Connector 278"/>
          <p:cNvCxnSpPr/>
          <p:nvPr/>
        </p:nvCxnSpPr>
        <p:spPr>
          <a:xfrm>
            <a:off x="5483900" y="838200"/>
            <a:ext cx="0" cy="226726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/>
          <p:cNvCxnSpPr/>
          <p:nvPr/>
        </p:nvCxnSpPr>
        <p:spPr>
          <a:xfrm>
            <a:off x="6447020" y="838200"/>
            <a:ext cx="0" cy="226726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Rectangle 280"/>
          <p:cNvSpPr/>
          <p:nvPr/>
        </p:nvSpPr>
        <p:spPr>
          <a:xfrm>
            <a:off x="7726180" y="2879360"/>
            <a:ext cx="1143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Oval 281"/>
          <p:cNvSpPr/>
          <p:nvPr/>
        </p:nvSpPr>
        <p:spPr>
          <a:xfrm>
            <a:off x="5334000" y="284688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Oval 282"/>
          <p:cNvSpPr/>
          <p:nvPr/>
        </p:nvSpPr>
        <p:spPr>
          <a:xfrm>
            <a:off x="5332750" y="258955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Oval 284"/>
          <p:cNvSpPr/>
          <p:nvPr/>
        </p:nvSpPr>
        <p:spPr>
          <a:xfrm>
            <a:off x="5332750" y="234221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Oval 293"/>
          <p:cNvSpPr/>
          <p:nvPr/>
        </p:nvSpPr>
        <p:spPr>
          <a:xfrm>
            <a:off x="6293370" y="286313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Oval 294"/>
          <p:cNvSpPr/>
          <p:nvPr/>
        </p:nvSpPr>
        <p:spPr>
          <a:xfrm>
            <a:off x="6292120" y="260580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Oval 295"/>
          <p:cNvSpPr/>
          <p:nvPr/>
        </p:nvSpPr>
        <p:spPr>
          <a:xfrm>
            <a:off x="6292120" y="235846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Oval 296"/>
          <p:cNvSpPr/>
          <p:nvPr/>
        </p:nvSpPr>
        <p:spPr>
          <a:xfrm>
            <a:off x="6292120" y="211112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Oval 297"/>
          <p:cNvSpPr/>
          <p:nvPr/>
        </p:nvSpPr>
        <p:spPr>
          <a:xfrm>
            <a:off x="6292120" y="186378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Oval 298"/>
          <p:cNvSpPr/>
          <p:nvPr/>
        </p:nvSpPr>
        <p:spPr>
          <a:xfrm>
            <a:off x="6292120" y="161644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1" name="Oval 330"/>
          <p:cNvSpPr/>
          <p:nvPr/>
        </p:nvSpPr>
        <p:spPr>
          <a:xfrm>
            <a:off x="6292120" y="136910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TextBox 331"/>
          <p:cNvSpPr txBox="1"/>
          <p:nvPr/>
        </p:nvSpPr>
        <p:spPr>
          <a:xfrm>
            <a:off x="7771150" y="281940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39</a:t>
            </a:r>
            <a:endParaRPr lang="en-US" sz="4400" dirty="0"/>
          </a:p>
        </p:txBody>
      </p:sp>
      <p:sp>
        <p:nvSpPr>
          <p:cNvPr id="334" name="Rectangle 333"/>
          <p:cNvSpPr/>
          <p:nvPr/>
        </p:nvSpPr>
        <p:spPr>
          <a:xfrm>
            <a:off x="4663190" y="3917430"/>
            <a:ext cx="4267200" cy="2743200"/>
          </a:xfrm>
          <a:prstGeom prst="rect">
            <a:avLst/>
          </a:prstGeom>
          <a:solidFill>
            <a:srgbClr val="FFC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Cube 334"/>
          <p:cNvSpPr/>
          <p:nvPr/>
        </p:nvSpPr>
        <p:spPr>
          <a:xfrm>
            <a:off x="4844320" y="5943600"/>
            <a:ext cx="2408420" cy="579620"/>
          </a:xfrm>
          <a:prstGeom prst="cub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Rectangle 335"/>
          <p:cNvSpPr/>
          <p:nvPr/>
        </p:nvSpPr>
        <p:spPr>
          <a:xfrm>
            <a:off x="4906780" y="6096941"/>
            <a:ext cx="2147340" cy="39504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দশক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endParaRPr lang="en-US" sz="3600" dirty="0"/>
          </a:p>
        </p:txBody>
      </p:sp>
      <p:cxnSp>
        <p:nvCxnSpPr>
          <p:cNvPr id="337" name="Straight Connector 336"/>
          <p:cNvCxnSpPr/>
          <p:nvPr/>
        </p:nvCxnSpPr>
        <p:spPr>
          <a:xfrm>
            <a:off x="5500140" y="3962400"/>
            <a:ext cx="0" cy="205740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337"/>
          <p:cNvCxnSpPr/>
          <p:nvPr/>
        </p:nvCxnSpPr>
        <p:spPr>
          <a:xfrm>
            <a:off x="6463260" y="3962400"/>
            <a:ext cx="0" cy="205740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Rectangle 338"/>
          <p:cNvSpPr/>
          <p:nvPr/>
        </p:nvSpPr>
        <p:spPr>
          <a:xfrm>
            <a:off x="7742420" y="5928610"/>
            <a:ext cx="1143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Oval 339"/>
          <p:cNvSpPr/>
          <p:nvPr/>
        </p:nvSpPr>
        <p:spPr>
          <a:xfrm>
            <a:off x="5350240" y="576122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Oval 340"/>
          <p:cNvSpPr/>
          <p:nvPr/>
        </p:nvSpPr>
        <p:spPr>
          <a:xfrm>
            <a:off x="5348990" y="550389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Oval 341"/>
          <p:cNvSpPr/>
          <p:nvPr/>
        </p:nvSpPr>
        <p:spPr>
          <a:xfrm>
            <a:off x="5348990" y="525655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Oval 342"/>
          <p:cNvSpPr/>
          <p:nvPr/>
        </p:nvSpPr>
        <p:spPr>
          <a:xfrm>
            <a:off x="5348990" y="500921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Oval 343"/>
          <p:cNvSpPr/>
          <p:nvPr/>
        </p:nvSpPr>
        <p:spPr>
          <a:xfrm>
            <a:off x="5348990" y="476187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Oval 344"/>
          <p:cNvSpPr/>
          <p:nvPr/>
        </p:nvSpPr>
        <p:spPr>
          <a:xfrm>
            <a:off x="5348990" y="451453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Oval 345"/>
          <p:cNvSpPr/>
          <p:nvPr/>
        </p:nvSpPr>
        <p:spPr>
          <a:xfrm>
            <a:off x="5348990" y="426719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" name="Oval 346"/>
          <p:cNvSpPr/>
          <p:nvPr/>
        </p:nvSpPr>
        <p:spPr>
          <a:xfrm>
            <a:off x="6309610" y="577747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" name="Oval 347"/>
          <p:cNvSpPr/>
          <p:nvPr/>
        </p:nvSpPr>
        <p:spPr>
          <a:xfrm>
            <a:off x="6308360" y="552014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Oval 348"/>
          <p:cNvSpPr/>
          <p:nvPr/>
        </p:nvSpPr>
        <p:spPr>
          <a:xfrm>
            <a:off x="6308360" y="527280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Oval 349"/>
          <p:cNvSpPr/>
          <p:nvPr/>
        </p:nvSpPr>
        <p:spPr>
          <a:xfrm>
            <a:off x="6308360" y="502546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Oval 350"/>
          <p:cNvSpPr/>
          <p:nvPr/>
        </p:nvSpPr>
        <p:spPr>
          <a:xfrm>
            <a:off x="6308360" y="477812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Oval 351"/>
          <p:cNvSpPr/>
          <p:nvPr/>
        </p:nvSpPr>
        <p:spPr>
          <a:xfrm>
            <a:off x="6308360" y="453078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Oval 352"/>
          <p:cNvSpPr/>
          <p:nvPr/>
        </p:nvSpPr>
        <p:spPr>
          <a:xfrm>
            <a:off x="6308360" y="428344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TextBox 353"/>
          <p:cNvSpPr txBox="1"/>
          <p:nvPr/>
        </p:nvSpPr>
        <p:spPr>
          <a:xfrm>
            <a:off x="7787390" y="586865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88</a:t>
            </a:r>
            <a:endParaRPr lang="en-US" sz="4400" dirty="0"/>
          </a:p>
        </p:txBody>
      </p:sp>
      <p:sp>
        <p:nvSpPr>
          <p:cNvPr id="362" name="Oval 361"/>
          <p:cNvSpPr/>
          <p:nvPr/>
        </p:nvSpPr>
        <p:spPr>
          <a:xfrm>
            <a:off x="6294620" y="112801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Oval 362"/>
          <p:cNvSpPr/>
          <p:nvPr/>
        </p:nvSpPr>
        <p:spPr>
          <a:xfrm>
            <a:off x="6294620" y="853190"/>
            <a:ext cx="334780" cy="264820"/>
          </a:xfrm>
          <a:prstGeom prst="ellipse">
            <a:avLst/>
          </a:prstGeom>
          <a:solidFill>
            <a:srgbClr val="00B0F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Oval 369"/>
          <p:cNvSpPr/>
          <p:nvPr/>
        </p:nvSpPr>
        <p:spPr>
          <a:xfrm>
            <a:off x="5348990" y="402361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Oval 370"/>
          <p:cNvSpPr/>
          <p:nvPr/>
        </p:nvSpPr>
        <p:spPr>
          <a:xfrm>
            <a:off x="6310860" y="4037350"/>
            <a:ext cx="334780" cy="26482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7039896" y="199104"/>
            <a:ext cx="1860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একাকী</a:t>
            </a:r>
            <a:r>
              <a:rPr lang="en-US" sz="32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/>
      <p:bldP spid="274" grpId="0"/>
      <p:bldP spid="332" grpId="0"/>
      <p:bldP spid="3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173626-beautiful-spring-flowers-with-rainbow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304800"/>
            <a:ext cx="52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66FFFF"/>
                    </a:gs>
                    <a:gs pos="100000">
                      <a:srgbClr val="66FF33"/>
                    </a:gs>
                  </a:gsLst>
                  <a:lin ang="66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</a:t>
            </a:r>
            <a:r>
              <a:rPr lang="bn-BD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4200" y="1828800"/>
            <a:ext cx="548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gradFill>
                  <a:gsLst>
                    <a:gs pos="0">
                      <a:srgbClr val="66FFFF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78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</a:t>
            </a:r>
            <a:r>
              <a:rPr lang="bn-BD" sz="9600" b="1" dirty="0" smtClean="0">
                <a:gradFill>
                  <a:gsLst>
                    <a:gs pos="0">
                      <a:srgbClr val="00B050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78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</a:t>
            </a:r>
            <a:r>
              <a:rPr lang="bn-BD" sz="9600" b="1" dirty="0" smtClean="0">
                <a:gradFill>
                  <a:gsLst>
                    <a:gs pos="0">
                      <a:srgbClr val="66FFFF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78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dirty="0" smtClean="0">
                <a:gradFill>
                  <a:gsLst>
                    <a:gs pos="0">
                      <a:srgbClr val="66FF33"/>
                    </a:gs>
                    <a:gs pos="0">
                      <a:srgbClr val="66FF33">
                        <a:alpha val="91000"/>
                      </a:srgbClr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66FFFF"/>
                    </a:gs>
                  </a:gsLst>
                  <a:lin ang="10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থেকো</a:t>
            </a:r>
            <a:r>
              <a:rPr lang="bn-BD" sz="9600" b="1" dirty="0" smtClean="0">
                <a:gradFill>
                  <a:gsLst>
                    <a:gs pos="0">
                      <a:srgbClr val="66FF33">
                        <a:alpha val="91000"/>
                      </a:srgbClr>
                    </a:gs>
                    <a:gs pos="0">
                      <a:srgbClr val="66FF33">
                        <a:alpha val="91000"/>
                      </a:srgbClr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66FFFF"/>
                    </a:gs>
                  </a:gsLst>
                  <a:lin ang="10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9600" b="1" dirty="0">
              <a:gradFill>
                <a:gsLst>
                  <a:gs pos="0">
                    <a:srgbClr val="66FF33">
                      <a:alpha val="91000"/>
                    </a:srgbClr>
                  </a:gs>
                  <a:gs pos="0">
                    <a:srgbClr val="66FF33">
                      <a:alpha val="91000"/>
                    </a:srgbClr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66FFFF"/>
                  </a:gs>
                </a:gsLst>
                <a:lin ang="102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648200" cy="6858000"/>
          </a:xfrm>
          <a:prstGeom prst="rect">
            <a:avLst/>
          </a:prstGeom>
          <a:solidFill>
            <a:srgbClr val="66FFFF"/>
          </a:solidFill>
          <a:ln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66800" y="2438400"/>
            <a:ext cx="4038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আল্লাহ্‌ 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48200" y="0"/>
            <a:ext cx="4495800" cy="6858000"/>
          </a:xfrm>
          <a:prstGeom prst="rect">
            <a:avLst/>
          </a:prstGeom>
          <a:solidFill>
            <a:srgbClr val="66FFFF"/>
          </a:solidFill>
          <a:ln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114800" y="2438400"/>
            <a:ext cx="4343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হাফেজ 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 animBg="1"/>
      <p:bldP spid="12" grpId="0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</TotalTime>
  <Words>345</Words>
  <Application>Microsoft Office PowerPoint</Application>
  <PresentationFormat>On-screen Show (4:3)</PresentationFormat>
  <Paragraphs>178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196</cp:revision>
  <dcterms:created xsi:type="dcterms:W3CDTF">2013-04-06T15:26:02Z</dcterms:created>
  <dcterms:modified xsi:type="dcterms:W3CDTF">2013-05-18T04:41:42Z</dcterms:modified>
</cp:coreProperties>
</file>